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xml" ContentType="application/vnd.openxmlformats-officedocument.presentationml.tags+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tags/tag6.xml" ContentType="application/vnd.openxmlformats-officedocument.presentationml.tags+xml"/>
  <Override PartName="/ppt/notesSlides/notesSlide28.xml" ContentType="application/vnd.openxmlformats-officedocument.presentationml.notesSlide+xml"/>
  <Override PartName="/ppt/tags/tag7.xml" ContentType="application/vnd.openxmlformats-officedocument.presentationml.tags+xml"/>
  <Override PartName="/ppt/notesSlides/notesSlide29.xml" ContentType="application/vnd.openxmlformats-officedocument.presentationml.notesSlide+xml"/>
  <Override PartName="/ppt/tags/tag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9" r:id="rId11"/>
    <p:sldId id="306" r:id="rId12"/>
    <p:sldId id="333" r:id="rId13"/>
    <p:sldId id="334" r:id="rId14"/>
    <p:sldId id="335" r:id="rId15"/>
    <p:sldId id="336" r:id="rId16"/>
    <p:sldId id="337" r:id="rId17"/>
    <p:sldId id="338" r:id="rId18"/>
    <p:sldId id="339" r:id="rId19"/>
    <p:sldId id="270" r:id="rId20"/>
    <p:sldId id="328" r:id="rId21"/>
    <p:sldId id="329" r:id="rId22"/>
    <p:sldId id="332" r:id="rId23"/>
    <p:sldId id="318" r:id="rId24"/>
    <p:sldId id="323" r:id="rId25"/>
    <p:sldId id="331" r:id="rId26"/>
    <p:sldId id="267" r:id="rId27"/>
    <p:sldId id="319" r:id="rId28"/>
    <p:sldId id="327" r:id="rId29"/>
    <p:sldId id="275" r:id="rId30"/>
    <p:sldId id="330" r:id="rId31"/>
    <p:sldId id="276" r:id="rId32"/>
    <p:sldId id="277" r:id="rId33"/>
    <p:sldId id="303" r:id="rId34"/>
    <p:sldId id="279" r:id="rId35"/>
    <p:sldId id="280" r:id="rId36"/>
    <p:sldId id="283" r:id="rId37"/>
  </p:sldIdLst>
  <p:sldSz cx="12192000" cy="6858000"/>
  <p:notesSz cx="7010400" cy="9296400"/>
  <p:embeddedFontLst>
    <p:embeddedFont>
      <p:font typeface="Calibri" panose="020F0502020204030204" pitchFamily="34" charset="0"/>
      <p:regular r:id="rId39"/>
      <p:bold r:id="rId40"/>
      <p:italic r:id="rId41"/>
      <p:boldItalic r:id="rId42"/>
    </p:embeddedFont>
    <p:embeddedFont>
      <p:font typeface="PT Serif" panose="020A0603040505020204" pitchFamily="18" charset="0"/>
      <p:regular r:id="rId43"/>
      <p:bold r:id="rId44"/>
      <p:italic r:id="rId45"/>
      <p:boldItalic r:id="rId46"/>
    </p:embeddedFont>
    <p:embeddedFont>
      <p:font typeface="Source Sans Pro" panose="020B0503030403020204" pitchFamily="34" charset="0"/>
      <p:regular r:id="rId47"/>
      <p:bold r:id="rId48"/>
      <p:italic r:id="rId49"/>
      <p:boldItalic r:id="rId50"/>
    </p:embeddedFont>
    <p:embeddedFont>
      <p:font typeface="Source Sans Pro Semibold" panose="020B0603030403020204" pitchFamily="34" charset="0"/>
      <p:bold r:id="rId51"/>
      <p:boldItalic r:id="rId52"/>
    </p:embeddedFont>
    <p:embeddedFont>
      <p:font typeface="Source Sans Pro Semibold" panose="020B0603030403020204" pitchFamily="34" charset="0"/>
      <p:bold r:id="rId51"/>
      <p:boldItalic r:id="rId52"/>
    </p:embeddedFont>
  </p:embeddedFontLst>
  <p:custDataLst>
    <p:tags r:id="rId5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69" roundtripDataSignature="AMtx7mh+ro306qLpZNp4LlCVpFzzejAaE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6ED3EE-FBDE-2C5F-2E85-5D3903732B61}" name="Tami Corson" initials="TC" userId="S::tamera.corson@serveadvisory.com::17b03132-2f21-4edf-a2df-f25c30f4323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9F9F9"/>
    <a:srgbClr val="FFFFFF"/>
    <a:srgbClr val="FCF8E8"/>
    <a:srgbClr val="FCF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820A2F-F511-4E25-9DDC-E36724F9A483}">
  <a:tblStyle styleId="{AC820A2F-F511-4E25-9DDC-E36724F9A48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8"/>
          </a:solidFill>
        </a:fill>
      </a:tcStyle>
    </a:wholeTbl>
    <a:band1H>
      <a:tcTxStyle/>
      <a:tcStyle>
        <a:tcBdr/>
        <a:fill>
          <a:solidFill>
            <a:srgbClr val="CACCCF"/>
          </a:solidFill>
        </a:fill>
      </a:tcStyle>
    </a:band1H>
    <a:band2H>
      <a:tcTxStyle/>
      <a:tcStyle>
        <a:tcBdr/>
      </a:tcStyle>
    </a:band2H>
    <a:band1V>
      <a:tcTxStyle/>
      <a:tcStyle>
        <a:tcBdr/>
        <a:fill>
          <a:solidFill>
            <a:srgbClr val="CACCC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1F4BC13E-62C9-4DB2-9D77-78E559E1D0AC}"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0" y="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ags" Target="tags/tag1.xml"/><Relationship Id="rId74"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13.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7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62" tIns="46568" rIns="93162" bIns="46568"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62" tIns="46568" rIns="93162" bIns="46568"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62" tIns="46568" rIns="93162" bIns="46568"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fld id="{00000000-1234-1234-1234-123412341234}" type="slidenum">
              <a:rPr lang="en-US" sz="1200" smtClean="0">
                <a:solidFill>
                  <a:schemeClr val="dk1"/>
                </a:solidFill>
                <a:latin typeface="Calibri"/>
                <a:ea typeface="Calibri"/>
                <a:cs typeface="Calibri"/>
                <a:sym typeface="Calibri"/>
              </a:rPr>
              <a:pPr algn="r"/>
              <a:t>‹#›</a:t>
            </a:fld>
            <a:endParaRPr lang="en-US" sz="12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182" name="Google Shape;182;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97" name="Google Shape;597;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97" name="Google Shape;597;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6719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97" name="Google Shape;597;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0668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97" name="Google Shape;597;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8108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97" name="Google Shape;597;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2569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97" name="Google Shape;597;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1422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97" name="Google Shape;597;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8175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97" name="Google Shape;597;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7921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97" name="Google Shape;597;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2289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12" name="Google Shape;612;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189" name="Google Shape;189;p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12" name="Google Shape;612;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6040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12" name="Google Shape;612;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45688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12" name="Google Shape;612;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59954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13: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83" name="Google Shape;583;p1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9420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17: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45" name="Google Shape;645;p17:notes"/>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sz="1200">
                <a:latin typeface="Calibri"/>
                <a:ea typeface="Calibri"/>
                <a:cs typeface="Calibri"/>
                <a:sym typeface="Calibri"/>
              </a:rPr>
              <a:pPr algn="r">
                <a:buSzPts val="1200"/>
              </a:pPr>
              <a:t>24</a:t>
            </a:fld>
            <a:endParaRPr sz="1200">
              <a:latin typeface="Calibri"/>
              <a:ea typeface="Calibri"/>
              <a:cs typeface="Calibri"/>
              <a:sym typeface="Calibri"/>
            </a:endParaRPr>
          </a:p>
        </p:txBody>
      </p:sp>
    </p:spTree>
    <p:extLst>
      <p:ext uri="{BB962C8B-B14F-4D97-AF65-F5344CB8AC3E}">
        <p14:creationId xmlns:p14="http://schemas.microsoft.com/office/powerpoint/2010/main" val="3658373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17: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45" name="Google Shape;645;p17:notes"/>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sz="1200">
                <a:latin typeface="Calibri"/>
                <a:ea typeface="Calibri"/>
                <a:cs typeface="Calibri"/>
                <a:sym typeface="Calibri"/>
              </a:rPr>
              <a:pPr algn="r">
                <a:buSzPts val="1200"/>
              </a:pPr>
              <a:t>25</a:t>
            </a:fld>
            <a:endParaRPr sz="1200">
              <a:latin typeface="Calibri"/>
              <a:ea typeface="Calibri"/>
              <a:cs typeface="Calibri"/>
              <a:sym typeface="Calibri"/>
            </a:endParaRPr>
          </a:p>
        </p:txBody>
      </p:sp>
    </p:spTree>
    <p:extLst>
      <p:ext uri="{BB962C8B-B14F-4D97-AF65-F5344CB8AC3E}">
        <p14:creationId xmlns:p14="http://schemas.microsoft.com/office/powerpoint/2010/main" val="64892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2: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70" name="Google Shape;570;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2: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70" name="Google Shape;570;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7410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2: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70" name="Google Shape;570;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2062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20: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690" name="Google Shape;690;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endParaRPr/>
          </a:p>
        </p:txBody>
      </p:sp>
      <p:sp>
        <p:nvSpPr>
          <p:cNvPr id="234" name="Google Shape;234;p3:notes"/>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fld id="{00000000-1234-1234-1234-123412341234}" type="slidenum">
              <a:rPr lang="en-US"/>
              <a:pPr algn="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20: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690" name="Google Shape;690;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2830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21: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702" name="Google Shape;702;p2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22: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709" name="Google Shape;709;p2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9: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465" name="Google Shape;465;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719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24: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849" name="Google Shape;849;p2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25: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856" name="Google Shape;856;p2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28: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924" name="Google Shape;924;p2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4: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260" name="Google Shape;260;p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5: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322" name="Google Shape;322;p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6: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329" name="Google Shape;329;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7: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341" name="Google Shape;341;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8: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458" name="Google Shape;458;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9: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465" name="Google Shape;465;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Slide">
  <p:cSld name="14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0"/>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 name="Google Shape;20;p30"/>
          <p:cNvPicPr preferRelativeResize="0"/>
          <p:nvPr/>
        </p:nvPicPr>
        <p:blipFill rotWithShape="1">
          <a:blip r:embed="rId3">
            <a:alphaModFix/>
          </a:blip>
          <a:srcRect/>
          <a:stretch/>
        </p:blipFill>
        <p:spPr>
          <a:xfrm>
            <a:off x="10313774" y="6051214"/>
            <a:ext cx="1623008" cy="486903"/>
          </a:xfrm>
          <a:prstGeom prst="rect">
            <a:avLst/>
          </a:prstGeom>
          <a:noFill/>
          <a:ln>
            <a:noFill/>
          </a:ln>
        </p:spPr>
      </p:pic>
      <p:pic>
        <p:nvPicPr>
          <p:cNvPr id="21" name="Google Shape;21;p30"/>
          <p:cNvPicPr preferRelativeResize="0"/>
          <p:nvPr/>
        </p:nvPicPr>
        <p:blipFill rotWithShape="1">
          <a:blip r:embed="rId4">
            <a:alphaModFix/>
          </a:blip>
          <a:srcRect/>
          <a:stretch/>
        </p:blipFill>
        <p:spPr>
          <a:xfrm>
            <a:off x="10297298" y="6051214"/>
            <a:ext cx="1623008" cy="486903"/>
          </a:xfrm>
          <a:prstGeom prst="rect">
            <a:avLst/>
          </a:prstGeom>
          <a:noFill/>
          <a:ln>
            <a:noFill/>
          </a:ln>
        </p:spPr>
      </p:pic>
      <p:pic>
        <p:nvPicPr>
          <p:cNvPr id="22" name="Google Shape;22;p30"/>
          <p:cNvPicPr preferRelativeResize="0"/>
          <p:nvPr/>
        </p:nvPicPr>
        <p:blipFill rotWithShape="1">
          <a:blip r:embed="rId5">
            <a:alphaModFix/>
          </a:blip>
          <a:srcRect/>
          <a:stretch/>
        </p:blipFill>
        <p:spPr>
          <a:xfrm>
            <a:off x="424248" y="5988105"/>
            <a:ext cx="2604948" cy="580008"/>
          </a:xfrm>
          <a:prstGeom prst="rect">
            <a:avLst/>
          </a:prstGeom>
          <a:noFill/>
          <a:ln>
            <a:noFill/>
          </a:ln>
        </p:spPr>
      </p:pic>
      <p:cxnSp>
        <p:nvCxnSpPr>
          <p:cNvPr id="23" name="Google Shape;23;p30"/>
          <p:cNvCxnSpPr/>
          <p:nvPr/>
        </p:nvCxnSpPr>
        <p:spPr>
          <a:xfrm>
            <a:off x="419100" y="5548640"/>
            <a:ext cx="11353800"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73"/>
        <p:cNvGrpSpPr/>
        <p:nvPr/>
      </p:nvGrpSpPr>
      <p:grpSpPr>
        <a:xfrm>
          <a:off x="0" y="0"/>
          <a:ext cx="0" cy="0"/>
          <a:chOff x="0" y="0"/>
          <a:chExt cx="0" cy="0"/>
        </a:xfrm>
      </p:grpSpPr>
      <p:sp>
        <p:nvSpPr>
          <p:cNvPr id="74" name="Google Shape;74;p39"/>
          <p:cNvSpPr/>
          <p:nvPr/>
        </p:nvSpPr>
        <p:spPr>
          <a:xfrm>
            <a:off x="0" y="0"/>
            <a:ext cx="12200239" cy="6858000"/>
          </a:xfrm>
          <a:prstGeom prst="rect">
            <a:avLst/>
          </a:prstGeom>
          <a:solidFill>
            <a:srgbClr val="A9D4FE">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 name="Google Shape;75;p39"/>
          <p:cNvSpPr/>
          <p:nvPr/>
        </p:nvSpPr>
        <p:spPr>
          <a:xfrm>
            <a:off x="-8239" y="5725297"/>
            <a:ext cx="12200239" cy="113270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 name="Google Shape;76;p39"/>
          <p:cNvSpPr txBox="1">
            <a:spLocks noGrp="1"/>
          </p:cNvSpPr>
          <p:nvPr>
            <p:ph type="ctrTitle"/>
          </p:nvPr>
        </p:nvSpPr>
        <p:spPr>
          <a:xfrm>
            <a:off x="341868" y="1770694"/>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39"/>
          <p:cNvSpPr txBox="1">
            <a:spLocks noGrp="1"/>
          </p:cNvSpPr>
          <p:nvPr>
            <p:ph type="body" idx="1"/>
          </p:nvPr>
        </p:nvSpPr>
        <p:spPr>
          <a:xfrm>
            <a:off x="341868" y="1356295"/>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8" name="Google Shape;78;p39"/>
          <p:cNvPicPr preferRelativeResize="0"/>
          <p:nvPr/>
        </p:nvPicPr>
        <p:blipFill rotWithShape="1">
          <a:blip r:embed="rId2">
            <a:alphaModFix/>
          </a:blip>
          <a:srcRect/>
          <a:stretch/>
        </p:blipFill>
        <p:spPr>
          <a:xfrm>
            <a:off x="10552670" y="6124872"/>
            <a:ext cx="1384113" cy="415234"/>
          </a:xfrm>
          <a:prstGeom prst="rect">
            <a:avLst/>
          </a:prstGeom>
          <a:noFill/>
          <a:ln>
            <a:noFill/>
          </a:ln>
        </p:spPr>
      </p:pic>
      <p:grpSp>
        <p:nvGrpSpPr>
          <p:cNvPr id="79" name="Google Shape;79;p39"/>
          <p:cNvGrpSpPr/>
          <p:nvPr/>
        </p:nvGrpSpPr>
        <p:grpSpPr>
          <a:xfrm>
            <a:off x="432486" y="6116925"/>
            <a:ext cx="1873603" cy="415350"/>
            <a:chOff x="432486" y="6131005"/>
            <a:chExt cx="1873603" cy="415350"/>
          </a:xfrm>
        </p:grpSpPr>
        <p:pic>
          <p:nvPicPr>
            <p:cNvPr id="80" name="Google Shape;80;p39"/>
            <p:cNvPicPr preferRelativeResize="0"/>
            <p:nvPr/>
          </p:nvPicPr>
          <p:blipFill rotWithShape="1">
            <a:blip r:embed="rId3">
              <a:alphaModFix/>
            </a:blip>
            <a:srcRect/>
            <a:stretch/>
          </p:blipFill>
          <p:spPr>
            <a:xfrm>
              <a:off x="432486" y="6131005"/>
              <a:ext cx="1873603" cy="415350"/>
            </a:xfrm>
            <a:prstGeom prst="rect">
              <a:avLst/>
            </a:prstGeom>
            <a:noFill/>
            <a:ln>
              <a:noFill/>
            </a:ln>
          </p:spPr>
        </p:pic>
        <p:pic>
          <p:nvPicPr>
            <p:cNvPr id="81" name="Google Shape;81;p39"/>
            <p:cNvPicPr preferRelativeResize="0"/>
            <p:nvPr/>
          </p:nvPicPr>
          <p:blipFill rotWithShape="1">
            <a:blip r:embed="rId4">
              <a:alphaModFix/>
            </a:blip>
            <a:srcRect l="25281" r="50096"/>
            <a:stretch/>
          </p:blipFill>
          <p:spPr>
            <a:xfrm>
              <a:off x="906162" y="6131005"/>
              <a:ext cx="461320" cy="415350"/>
            </a:xfrm>
            <a:prstGeom prst="rect">
              <a:avLst/>
            </a:prstGeom>
            <a:noFill/>
            <a:ln>
              <a:noFill/>
            </a:ln>
          </p:spPr>
        </p:pic>
      </p:grpSp>
      <p:sp>
        <p:nvSpPr>
          <p:cNvPr id="82" name="Google Shape;82;p39"/>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9"/>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Slide">
  <p:cSld name="10_Title Slide">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40"/>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 name="Google Shape;86;p40"/>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7" name="Google Shape;87;p40"/>
          <p:cNvPicPr preferRelativeResize="0"/>
          <p:nvPr/>
        </p:nvPicPr>
        <p:blipFill rotWithShape="1">
          <a:blip r:embed="rId3">
            <a:alphaModFix/>
          </a:blip>
          <a:srcRect/>
          <a:stretch/>
        </p:blipFill>
        <p:spPr>
          <a:xfrm>
            <a:off x="432486" y="6122767"/>
            <a:ext cx="1873603" cy="415350"/>
          </a:xfrm>
          <a:prstGeom prst="rect">
            <a:avLst/>
          </a:prstGeom>
          <a:noFill/>
          <a:ln>
            <a:noFill/>
          </a:ln>
        </p:spPr>
      </p:pic>
      <p:pic>
        <p:nvPicPr>
          <p:cNvPr id="88" name="Google Shape;88;p40"/>
          <p:cNvPicPr preferRelativeResize="0"/>
          <p:nvPr/>
        </p:nvPicPr>
        <p:blipFill rotWithShape="1">
          <a:blip r:embed="rId4">
            <a:alphaModFix/>
          </a:blip>
          <a:srcRect/>
          <a:stretch/>
        </p:blipFill>
        <p:spPr>
          <a:xfrm>
            <a:off x="10520173" y="6114529"/>
            <a:ext cx="1400131" cy="420040"/>
          </a:xfrm>
          <a:prstGeom prst="rect">
            <a:avLst/>
          </a:prstGeom>
          <a:noFill/>
          <a:ln>
            <a:noFill/>
          </a:ln>
        </p:spPr>
      </p:pic>
      <p:sp>
        <p:nvSpPr>
          <p:cNvPr id="89" name="Google Shape;89;p40"/>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0"/>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1" name="Google Shape;91;p40"/>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D7D9D7"/>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92"/>
        <p:cNvGrpSpPr/>
        <p:nvPr/>
      </p:nvGrpSpPr>
      <p:grpSpPr>
        <a:xfrm>
          <a:off x="0" y="0"/>
          <a:ext cx="0" cy="0"/>
          <a:chOff x="0" y="0"/>
          <a:chExt cx="0" cy="0"/>
        </a:xfrm>
      </p:grpSpPr>
      <p:pic>
        <p:nvPicPr>
          <p:cNvPr id="93" name="Google Shape;93;p41"/>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94" name="Google Shape;94;p41"/>
          <p:cNvSpPr/>
          <p:nvPr/>
        </p:nvSpPr>
        <p:spPr>
          <a:xfrm>
            <a:off x="0" y="0"/>
            <a:ext cx="12192000" cy="6858000"/>
          </a:xfrm>
          <a:prstGeom prst="rect">
            <a:avLst/>
          </a:prstGeom>
          <a:solidFill>
            <a:srgbClr val="A9D4FE">
              <a:alpha val="7333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 name="Google Shape;95;p41"/>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41"/>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7" name="Google Shape;97;p41"/>
          <p:cNvPicPr preferRelativeResize="0"/>
          <p:nvPr/>
        </p:nvPicPr>
        <p:blipFill rotWithShape="1">
          <a:blip r:embed="rId3">
            <a:alphaModFix/>
          </a:blip>
          <a:srcRect/>
          <a:stretch/>
        </p:blipFill>
        <p:spPr>
          <a:xfrm>
            <a:off x="432486" y="5931243"/>
            <a:ext cx="2737549" cy="606874"/>
          </a:xfrm>
          <a:prstGeom prst="rect">
            <a:avLst/>
          </a:prstGeom>
          <a:noFill/>
          <a:ln>
            <a:noFill/>
          </a:ln>
        </p:spPr>
      </p:pic>
      <p:pic>
        <p:nvPicPr>
          <p:cNvPr id="98" name="Google Shape;98;p41"/>
          <p:cNvPicPr preferRelativeResize="0"/>
          <p:nvPr/>
        </p:nvPicPr>
        <p:blipFill rotWithShape="1">
          <a:blip r:embed="rId4">
            <a:alphaModFix/>
          </a:blip>
          <a:srcRect/>
          <a:stretch/>
        </p:blipFill>
        <p:spPr>
          <a:xfrm>
            <a:off x="10313774" y="6051214"/>
            <a:ext cx="1623008" cy="486903"/>
          </a:xfrm>
          <a:prstGeom prst="rect">
            <a:avLst/>
          </a:prstGeom>
          <a:noFill/>
          <a:ln>
            <a:noFill/>
          </a:ln>
        </p:spPr>
      </p:pic>
      <p:cxnSp>
        <p:nvCxnSpPr>
          <p:cNvPr id="99" name="Google Shape;99;p41"/>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
        <p:nvSpPr>
          <p:cNvPr id="100" name="Google Shape;100;p41"/>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1" name="Google Shape;101;p41"/>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2"/>
        <p:cNvGrpSpPr/>
        <p:nvPr/>
      </p:nvGrpSpPr>
      <p:grpSpPr>
        <a:xfrm>
          <a:off x="0" y="0"/>
          <a:ext cx="0" cy="0"/>
          <a:chOff x="0" y="0"/>
          <a:chExt cx="0" cy="0"/>
        </a:xfrm>
      </p:grpSpPr>
      <p:grpSp>
        <p:nvGrpSpPr>
          <p:cNvPr id="103" name="Google Shape;103;p42"/>
          <p:cNvGrpSpPr/>
          <p:nvPr/>
        </p:nvGrpSpPr>
        <p:grpSpPr>
          <a:xfrm>
            <a:off x="0" y="0"/>
            <a:ext cx="12192001" cy="6858000"/>
            <a:chOff x="0" y="0"/>
            <a:chExt cx="12192001" cy="6858000"/>
          </a:xfrm>
        </p:grpSpPr>
        <p:pic>
          <p:nvPicPr>
            <p:cNvPr id="104" name="Google Shape;104;p42" descr="Background pattern&#10;&#10;Description automatically generated"/>
            <p:cNvPicPr preferRelativeResize="0"/>
            <p:nvPr/>
          </p:nvPicPr>
          <p:blipFill rotWithShape="1">
            <a:blip r:embed="rId2">
              <a:alphaModFix/>
            </a:blip>
            <a:srcRect t="515" r="4392" b="63627"/>
            <a:stretch/>
          </p:blipFill>
          <p:spPr>
            <a:xfrm>
              <a:off x="1" y="0"/>
              <a:ext cx="12192000" cy="6858000"/>
            </a:xfrm>
            <a:prstGeom prst="rect">
              <a:avLst/>
            </a:prstGeom>
            <a:noFill/>
            <a:ln>
              <a:noFill/>
            </a:ln>
          </p:spPr>
        </p:pic>
        <p:sp>
          <p:nvSpPr>
            <p:cNvPr id="105" name="Google Shape;105;p42"/>
            <p:cNvSpPr/>
            <p:nvPr/>
          </p:nvSpPr>
          <p:spPr>
            <a:xfrm>
              <a:off x="0" y="0"/>
              <a:ext cx="12192000" cy="6858000"/>
            </a:xfrm>
            <a:prstGeom prst="rect">
              <a:avLst/>
            </a:prstGeom>
            <a:solidFill>
              <a:srgbClr val="A9D4F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06" name="Google Shape;106;p42"/>
          <p:cNvPicPr preferRelativeResize="0"/>
          <p:nvPr/>
        </p:nvPicPr>
        <p:blipFill rotWithShape="1">
          <a:blip r:embed="rId3">
            <a:alphaModFix/>
          </a:blip>
          <a:srcRect/>
          <a:stretch/>
        </p:blipFill>
        <p:spPr>
          <a:xfrm>
            <a:off x="432486" y="5931243"/>
            <a:ext cx="2737549" cy="606874"/>
          </a:xfrm>
          <a:prstGeom prst="rect">
            <a:avLst/>
          </a:prstGeom>
          <a:noFill/>
          <a:ln>
            <a:noFill/>
          </a:ln>
        </p:spPr>
      </p:pic>
      <p:sp>
        <p:nvSpPr>
          <p:cNvPr id="107" name="Google Shape;107;p42"/>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42"/>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9" name="Google Shape;109;p42"/>
          <p:cNvPicPr preferRelativeResize="0"/>
          <p:nvPr/>
        </p:nvPicPr>
        <p:blipFill rotWithShape="1">
          <a:blip r:embed="rId4">
            <a:alphaModFix/>
          </a:blip>
          <a:srcRect/>
          <a:stretch/>
        </p:blipFill>
        <p:spPr>
          <a:xfrm>
            <a:off x="10313774" y="6051214"/>
            <a:ext cx="1623008" cy="486903"/>
          </a:xfrm>
          <a:prstGeom prst="rect">
            <a:avLst/>
          </a:prstGeom>
          <a:noFill/>
          <a:ln>
            <a:noFill/>
          </a:ln>
        </p:spPr>
      </p:pic>
      <p:sp>
        <p:nvSpPr>
          <p:cNvPr id="110" name="Google Shape;110;p42"/>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 name="Google Shape;111;p42"/>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12" name="Google Shape;112;p42"/>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9_Title Slide">
  <p:cSld name="9_Title Slide">
    <p:bg>
      <p:bgPr>
        <a:solidFill>
          <a:srgbClr val="C6F6FF"/>
        </a:solidFill>
        <a:effectLst/>
      </p:bgPr>
    </p:bg>
    <p:spTree>
      <p:nvGrpSpPr>
        <p:cNvPr id="1" name="Shape 113"/>
        <p:cNvGrpSpPr/>
        <p:nvPr/>
      </p:nvGrpSpPr>
      <p:grpSpPr>
        <a:xfrm>
          <a:off x="0" y="0"/>
          <a:ext cx="0" cy="0"/>
          <a:chOff x="0" y="0"/>
          <a:chExt cx="0" cy="0"/>
        </a:xfrm>
      </p:grpSpPr>
      <p:sp>
        <p:nvSpPr>
          <p:cNvPr id="114" name="Google Shape;114;p43"/>
          <p:cNvSpPr txBox="1">
            <a:spLocks noGrp="1"/>
          </p:cNvSpPr>
          <p:nvPr>
            <p:ph type="ctrTitle"/>
          </p:nvPr>
        </p:nvSpPr>
        <p:spPr>
          <a:xfrm>
            <a:off x="341868" y="2612711"/>
            <a:ext cx="9411732"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4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4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4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14479"/>
        </a:solidFill>
        <a:effectLst/>
      </p:bgPr>
    </p:bg>
    <p:spTree>
      <p:nvGrpSpPr>
        <p:cNvPr id="1" name="Shape 118"/>
        <p:cNvGrpSpPr/>
        <p:nvPr/>
      </p:nvGrpSpPr>
      <p:grpSpPr>
        <a:xfrm>
          <a:off x="0" y="0"/>
          <a:ext cx="0" cy="0"/>
          <a:chOff x="0" y="0"/>
          <a:chExt cx="0" cy="0"/>
        </a:xfrm>
      </p:grpSpPr>
      <p:sp>
        <p:nvSpPr>
          <p:cNvPr id="119" name="Google Shape;119;p44"/>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44"/>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4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E8E8E8"/>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4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E8E8E8"/>
                </a:solidFill>
                <a:latin typeface="Source Sans Pro"/>
                <a:ea typeface="Source Sans Pro"/>
                <a:cs typeface="Source Sans Pro"/>
                <a:sym typeface="Source Sans Pro"/>
              </a:defRPr>
            </a:lvl1pPr>
            <a:lvl2pPr marL="0" lvl="1" indent="0" algn="r">
              <a:spcBef>
                <a:spcPts val="0"/>
              </a:spcBef>
              <a:buNone/>
              <a:defRPr sz="1200" b="0" i="0">
                <a:solidFill>
                  <a:srgbClr val="E8E8E8"/>
                </a:solidFill>
                <a:latin typeface="Source Sans Pro"/>
                <a:ea typeface="Source Sans Pro"/>
                <a:cs typeface="Source Sans Pro"/>
                <a:sym typeface="Source Sans Pro"/>
              </a:defRPr>
            </a:lvl2pPr>
            <a:lvl3pPr marL="0" lvl="2" indent="0" algn="r">
              <a:spcBef>
                <a:spcPts val="0"/>
              </a:spcBef>
              <a:buNone/>
              <a:defRPr sz="1200" b="0" i="0">
                <a:solidFill>
                  <a:srgbClr val="E8E8E8"/>
                </a:solidFill>
                <a:latin typeface="Source Sans Pro"/>
                <a:ea typeface="Source Sans Pro"/>
                <a:cs typeface="Source Sans Pro"/>
                <a:sym typeface="Source Sans Pro"/>
              </a:defRPr>
            </a:lvl3pPr>
            <a:lvl4pPr marL="0" lvl="3" indent="0" algn="r">
              <a:spcBef>
                <a:spcPts val="0"/>
              </a:spcBef>
              <a:buNone/>
              <a:defRPr sz="1200" b="0" i="0">
                <a:solidFill>
                  <a:srgbClr val="E8E8E8"/>
                </a:solidFill>
                <a:latin typeface="Source Sans Pro"/>
                <a:ea typeface="Source Sans Pro"/>
                <a:cs typeface="Source Sans Pro"/>
                <a:sym typeface="Source Sans Pro"/>
              </a:defRPr>
            </a:lvl4pPr>
            <a:lvl5pPr marL="0" lvl="4" indent="0" algn="r">
              <a:spcBef>
                <a:spcPts val="0"/>
              </a:spcBef>
              <a:buNone/>
              <a:defRPr sz="1200" b="0" i="0">
                <a:solidFill>
                  <a:srgbClr val="E8E8E8"/>
                </a:solidFill>
                <a:latin typeface="Source Sans Pro"/>
                <a:ea typeface="Source Sans Pro"/>
                <a:cs typeface="Source Sans Pro"/>
                <a:sym typeface="Source Sans Pro"/>
              </a:defRPr>
            </a:lvl5pPr>
            <a:lvl6pPr marL="0" lvl="5" indent="0" algn="r">
              <a:spcBef>
                <a:spcPts val="0"/>
              </a:spcBef>
              <a:buNone/>
              <a:defRPr sz="1200" b="0" i="0">
                <a:solidFill>
                  <a:srgbClr val="E8E8E8"/>
                </a:solidFill>
                <a:latin typeface="Source Sans Pro"/>
                <a:ea typeface="Source Sans Pro"/>
                <a:cs typeface="Source Sans Pro"/>
                <a:sym typeface="Source Sans Pro"/>
              </a:defRPr>
            </a:lvl6pPr>
            <a:lvl7pPr marL="0" lvl="6" indent="0" algn="r">
              <a:spcBef>
                <a:spcPts val="0"/>
              </a:spcBef>
              <a:buNone/>
              <a:defRPr sz="1200" b="0" i="0">
                <a:solidFill>
                  <a:srgbClr val="E8E8E8"/>
                </a:solidFill>
                <a:latin typeface="Source Sans Pro"/>
                <a:ea typeface="Source Sans Pro"/>
                <a:cs typeface="Source Sans Pro"/>
                <a:sym typeface="Source Sans Pro"/>
              </a:defRPr>
            </a:lvl7pPr>
            <a:lvl8pPr marL="0" lvl="7" indent="0" algn="r">
              <a:spcBef>
                <a:spcPts val="0"/>
              </a:spcBef>
              <a:buNone/>
              <a:defRPr sz="1200" b="0" i="0">
                <a:solidFill>
                  <a:srgbClr val="E8E8E8"/>
                </a:solidFill>
                <a:latin typeface="Source Sans Pro"/>
                <a:ea typeface="Source Sans Pro"/>
                <a:cs typeface="Source Sans Pro"/>
                <a:sym typeface="Source Sans Pro"/>
              </a:defRPr>
            </a:lvl8pPr>
            <a:lvl9pPr marL="0" lvl="8" indent="0" algn="r">
              <a:spcBef>
                <a:spcPts val="0"/>
              </a:spcBef>
              <a:buNone/>
              <a:defRPr sz="1200" b="0" i="0">
                <a:solidFill>
                  <a:srgbClr val="E8E8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rgbClr val="BFE4FF"/>
        </a:solidFill>
        <a:effectLst/>
      </p:bgPr>
    </p:bg>
    <p:spTree>
      <p:nvGrpSpPr>
        <p:cNvPr id="1" name="Shape 128"/>
        <p:cNvGrpSpPr/>
        <p:nvPr/>
      </p:nvGrpSpPr>
      <p:grpSpPr>
        <a:xfrm>
          <a:off x="0" y="0"/>
          <a:ext cx="0" cy="0"/>
          <a:chOff x="0" y="0"/>
          <a:chExt cx="0" cy="0"/>
        </a:xfrm>
      </p:grpSpPr>
      <p:sp>
        <p:nvSpPr>
          <p:cNvPr id="129" name="Google Shape;129;p46"/>
          <p:cNvSpPr txBox="1">
            <a:spLocks noGrp="1"/>
          </p:cNvSpPr>
          <p:nvPr>
            <p:ph type="ctrTitle"/>
          </p:nvPr>
        </p:nvSpPr>
        <p:spPr>
          <a:xfrm>
            <a:off x="2465171" y="276769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46"/>
          <p:cNvSpPr txBox="1">
            <a:spLocks noGrp="1"/>
          </p:cNvSpPr>
          <p:nvPr>
            <p:ph type="body" idx="1"/>
          </p:nvPr>
        </p:nvSpPr>
        <p:spPr>
          <a:xfrm>
            <a:off x="3972696" y="235329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4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4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33"/>
        <p:cNvGrpSpPr/>
        <p:nvPr/>
      </p:nvGrpSpPr>
      <p:grpSpPr>
        <a:xfrm>
          <a:off x="0" y="0"/>
          <a:ext cx="0" cy="0"/>
          <a:chOff x="0" y="0"/>
          <a:chExt cx="0" cy="0"/>
        </a:xfrm>
      </p:grpSpPr>
      <p:sp>
        <p:nvSpPr>
          <p:cNvPr id="134" name="Google Shape;134;p47"/>
          <p:cNvSpPr txBox="1">
            <a:spLocks noGrp="1"/>
          </p:cNvSpPr>
          <p:nvPr>
            <p:ph type="title"/>
          </p:nvPr>
        </p:nvSpPr>
        <p:spPr>
          <a:xfrm>
            <a:off x="305378" y="373491"/>
            <a:ext cx="5382228"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7"/>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47"/>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47"/>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38" name="Google Shape;138;p47"/>
          <p:cNvSpPr>
            <a:spLocks noGrp="1"/>
          </p:cNvSpPr>
          <p:nvPr>
            <p:ph type="pic" idx="2"/>
          </p:nvPr>
        </p:nvSpPr>
        <p:spPr>
          <a:xfrm>
            <a:off x="6096000" y="0"/>
            <a:ext cx="6096000" cy="68580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39"/>
        <p:cNvGrpSpPr/>
        <p:nvPr/>
      </p:nvGrpSpPr>
      <p:grpSpPr>
        <a:xfrm>
          <a:off x="0" y="0"/>
          <a:ext cx="0" cy="0"/>
          <a:chOff x="0" y="0"/>
          <a:chExt cx="0" cy="0"/>
        </a:xfrm>
      </p:grpSpPr>
      <p:sp>
        <p:nvSpPr>
          <p:cNvPr id="140" name="Google Shape;140;p48"/>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48"/>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3" name="Google Shape;143;p48"/>
          <p:cNvSpPr>
            <a:spLocks noGrp="1"/>
          </p:cNvSpPr>
          <p:nvPr>
            <p:ph type="pic" idx="2"/>
          </p:nvPr>
        </p:nvSpPr>
        <p:spPr>
          <a:xfrm>
            <a:off x="6096000" y="0"/>
            <a:ext cx="6096000" cy="6858000"/>
          </a:xfrm>
          <a:prstGeom prst="rect">
            <a:avLst/>
          </a:prstGeom>
          <a:noFill/>
          <a:ln>
            <a:noFill/>
          </a:ln>
        </p:spPr>
      </p:sp>
      <p:sp>
        <p:nvSpPr>
          <p:cNvPr id="144" name="Google Shape;144;p48"/>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48"/>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46"/>
        <p:cNvGrpSpPr/>
        <p:nvPr/>
      </p:nvGrpSpPr>
      <p:grpSpPr>
        <a:xfrm>
          <a:off x="0" y="0"/>
          <a:ext cx="0" cy="0"/>
          <a:chOff x="0" y="0"/>
          <a:chExt cx="0" cy="0"/>
        </a:xfrm>
      </p:grpSpPr>
      <p:sp>
        <p:nvSpPr>
          <p:cNvPr id="147" name="Google Shape;147;p49"/>
          <p:cNvSpPr txBox="1">
            <a:spLocks noGrp="1"/>
          </p:cNvSpPr>
          <p:nvPr>
            <p:ph type="title"/>
          </p:nvPr>
        </p:nvSpPr>
        <p:spPr>
          <a:xfrm>
            <a:off x="305378" y="373491"/>
            <a:ext cx="6311212"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49"/>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49"/>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49"/>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49"/>
          <p:cNvSpPr>
            <a:spLocks noGrp="1"/>
          </p:cNvSpPr>
          <p:nvPr>
            <p:ph type="pic" idx="2"/>
          </p:nvPr>
        </p:nvSpPr>
        <p:spPr>
          <a:xfrm>
            <a:off x="7372696" y="0"/>
            <a:ext cx="4819304" cy="6858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4"/>
        <p:cNvGrpSpPr/>
        <p:nvPr/>
      </p:nvGrpSpPr>
      <p:grpSpPr>
        <a:xfrm>
          <a:off x="0" y="0"/>
          <a:ext cx="0" cy="0"/>
          <a:chOff x="0" y="0"/>
          <a:chExt cx="0" cy="0"/>
        </a:xfrm>
      </p:grpSpPr>
      <p:sp>
        <p:nvSpPr>
          <p:cNvPr id="25" name="Google Shape;25;p31"/>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31"/>
          <p:cNvSpPr txBox="1">
            <a:spLocks noGrp="1"/>
          </p:cNvSpPr>
          <p:nvPr>
            <p:ph type="body" idx="1"/>
          </p:nvPr>
        </p:nvSpPr>
        <p:spPr>
          <a:xfrm>
            <a:off x="419100" y="1364578"/>
            <a:ext cx="262825" cy="712787"/>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accent2"/>
              </a:buClr>
              <a:buSzPts val="1200"/>
              <a:buNone/>
              <a:defRPr sz="1200" b="1" i="0">
                <a:solidFill>
                  <a:schemeClr val="accent2"/>
                </a:solidFill>
                <a:latin typeface="Source Sans Pro Semibold"/>
                <a:ea typeface="Source Sans Pro Semibold"/>
                <a:cs typeface="Source Sans Pro Semibold"/>
                <a:sym typeface="Source Sans Pro SemiBold"/>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1"/>
          <p:cNvSpPr txBox="1">
            <a:spLocks noGrp="1"/>
          </p:cNvSpPr>
          <p:nvPr>
            <p:ph type="body" idx="2"/>
          </p:nvPr>
        </p:nvSpPr>
        <p:spPr>
          <a:xfrm>
            <a:off x="852488" y="1364578"/>
            <a:ext cx="3278187" cy="4746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
        <p:cNvGrpSpPr/>
        <p:nvPr/>
      </p:nvGrpSpPr>
      <p:grpSpPr>
        <a:xfrm>
          <a:off x="0" y="0"/>
          <a:ext cx="0" cy="0"/>
          <a:chOff x="0" y="0"/>
          <a:chExt cx="0" cy="0"/>
        </a:xfrm>
      </p:grpSpPr>
      <p:sp>
        <p:nvSpPr>
          <p:cNvPr id="153" name="Google Shape;153;p50"/>
          <p:cNvSpPr txBox="1">
            <a:spLocks noGrp="1"/>
          </p:cNvSpPr>
          <p:nvPr>
            <p:ph type="title"/>
          </p:nvPr>
        </p:nvSpPr>
        <p:spPr>
          <a:xfrm>
            <a:off x="302632" y="372559"/>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50"/>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50"/>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50"/>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7"/>
        <p:cNvGrpSpPr/>
        <p:nvPr/>
      </p:nvGrpSpPr>
      <p:grpSpPr>
        <a:xfrm>
          <a:off x="0" y="0"/>
          <a:ext cx="0" cy="0"/>
          <a:chOff x="0" y="0"/>
          <a:chExt cx="0" cy="0"/>
        </a:xfrm>
      </p:grpSpPr>
      <p:sp>
        <p:nvSpPr>
          <p:cNvPr id="158" name="Google Shape;158;p51"/>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51"/>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51"/>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61"/>
        <p:cNvGrpSpPr/>
        <p:nvPr/>
      </p:nvGrpSpPr>
      <p:grpSpPr>
        <a:xfrm>
          <a:off x="0" y="0"/>
          <a:ext cx="0" cy="0"/>
          <a:chOff x="0" y="0"/>
          <a:chExt cx="0" cy="0"/>
        </a:xfrm>
      </p:grpSpPr>
      <p:sp>
        <p:nvSpPr>
          <p:cNvPr id="162" name="Google Shape;162;p52"/>
          <p:cNvSpPr/>
          <p:nvPr/>
        </p:nvSpPr>
        <p:spPr>
          <a:xfrm>
            <a:off x="6096000" y="0"/>
            <a:ext cx="6104239" cy="6858000"/>
          </a:xfrm>
          <a:prstGeom prst="rect">
            <a:avLst/>
          </a:prstGeom>
          <a:solidFill>
            <a:srgbClr val="BFE4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5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5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5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6" name="Google Shape;166;p5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7"/>
        <p:cNvGrpSpPr/>
        <p:nvPr/>
      </p:nvGrpSpPr>
      <p:grpSpPr>
        <a:xfrm>
          <a:off x="0" y="0"/>
          <a:ext cx="0" cy="0"/>
          <a:chOff x="0" y="0"/>
          <a:chExt cx="0" cy="0"/>
        </a:xfrm>
      </p:grpSpPr>
      <p:sp>
        <p:nvSpPr>
          <p:cNvPr id="168" name="Google Shape;168;p53"/>
          <p:cNvSpPr txBox="1">
            <a:spLocks noGrp="1"/>
          </p:cNvSpPr>
          <p:nvPr>
            <p:ph type="title"/>
          </p:nvPr>
        </p:nvSpPr>
        <p:spPr>
          <a:xfrm>
            <a:off x="331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T Serif"/>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53"/>
          <p:cNvSpPr>
            <a:spLocks noGrp="1"/>
          </p:cNvSpPr>
          <p:nvPr>
            <p:ph type="pic" idx="2"/>
          </p:nvPr>
        </p:nvSpPr>
        <p:spPr>
          <a:xfrm>
            <a:off x="5600700" y="992187"/>
            <a:ext cx="6172200" cy="4873625"/>
          </a:xfrm>
          <a:prstGeom prst="rect">
            <a:avLst/>
          </a:prstGeom>
          <a:noFill/>
          <a:ln>
            <a:noFill/>
          </a:ln>
        </p:spPr>
      </p:sp>
      <p:sp>
        <p:nvSpPr>
          <p:cNvPr id="170" name="Google Shape;170;p53"/>
          <p:cNvSpPr txBox="1">
            <a:spLocks noGrp="1"/>
          </p:cNvSpPr>
          <p:nvPr>
            <p:ph type="body" idx="1"/>
          </p:nvPr>
        </p:nvSpPr>
        <p:spPr>
          <a:xfrm>
            <a:off x="331788" y="242808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1" name="Google Shape;171;p53"/>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53"/>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53"/>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4"/>
        <p:cNvGrpSpPr/>
        <p:nvPr/>
      </p:nvGrpSpPr>
      <p:grpSpPr>
        <a:xfrm>
          <a:off x="0" y="0"/>
          <a:ext cx="0" cy="0"/>
          <a:chOff x="0" y="0"/>
          <a:chExt cx="0" cy="0"/>
        </a:xfrm>
      </p:grpSpPr>
      <p:sp>
        <p:nvSpPr>
          <p:cNvPr id="175" name="Google Shape;175;p5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T Serif"/>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 name="Google Shape;176;p5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2"/>
              </a:buClr>
              <a:buSzPts val="2400"/>
              <a:buNone/>
              <a:defRPr sz="2400"/>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7" name="Google Shape;177;p54"/>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54"/>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54"/>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30"/>
        <p:cNvGrpSpPr/>
        <p:nvPr/>
      </p:nvGrpSpPr>
      <p:grpSpPr>
        <a:xfrm>
          <a:off x="0" y="0"/>
          <a:ext cx="0" cy="0"/>
          <a:chOff x="0" y="0"/>
          <a:chExt cx="0" cy="0"/>
        </a:xfrm>
      </p:grpSpPr>
      <p:sp>
        <p:nvSpPr>
          <p:cNvPr id="31" name="Google Shape;31;p32"/>
          <p:cNvSpPr/>
          <p:nvPr/>
        </p:nvSpPr>
        <p:spPr>
          <a:xfrm>
            <a:off x="6096000"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3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1"/>
        </a:solidFill>
        <a:effectLst/>
      </p:bgPr>
    </p:bg>
    <p:spTree>
      <p:nvGrpSpPr>
        <p:cNvPr id="1" name="Shape 36"/>
        <p:cNvGrpSpPr/>
        <p:nvPr/>
      </p:nvGrpSpPr>
      <p:grpSpPr>
        <a:xfrm>
          <a:off x="0" y="0"/>
          <a:ext cx="0" cy="0"/>
          <a:chOff x="0" y="0"/>
          <a:chExt cx="0" cy="0"/>
        </a:xfrm>
      </p:grpSpPr>
      <p:sp>
        <p:nvSpPr>
          <p:cNvPr id="37" name="Google Shape;37;p33"/>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41"/>
        <p:cNvGrpSpPr/>
        <p:nvPr/>
      </p:nvGrpSpPr>
      <p:grpSpPr>
        <a:xfrm>
          <a:off x="0" y="0"/>
          <a:ext cx="0" cy="0"/>
          <a:chOff x="0" y="0"/>
          <a:chExt cx="0" cy="0"/>
        </a:xfrm>
      </p:grpSpPr>
      <p:sp>
        <p:nvSpPr>
          <p:cNvPr id="42" name="Google Shape;42;p34"/>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34"/>
          <p:cNvSpPr>
            <a:spLocks noGrp="1"/>
          </p:cNvSpPr>
          <p:nvPr>
            <p:ph type="pic" idx="2"/>
          </p:nvPr>
        </p:nvSpPr>
        <p:spPr>
          <a:xfrm>
            <a:off x="7372696" y="0"/>
            <a:ext cx="4819304" cy="6858000"/>
          </a:xfrm>
          <a:prstGeom prst="rect">
            <a:avLst/>
          </a:prstGeom>
          <a:noFill/>
          <a:ln>
            <a:noFill/>
          </a:ln>
        </p:spPr>
      </p:sp>
      <p:sp>
        <p:nvSpPr>
          <p:cNvPr id="46" name="Google Shape;46;p34"/>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4"/>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48"/>
        <p:cNvGrpSpPr/>
        <p:nvPr/>
      </p:nvGrpSpPr>
      <p:grpSpPr>
        <a:xfrm>
          <a:off x="0" y="0"/>
          <a:ext cx="0" cy="0"/>
          <a:chOff x="0" y="0"/>
          <a:chExt cx="0" cy="0"/>
        </a:xfrm>
      </p:grpSpPr>
      <p:sp>
        <p:nvSpPr>
          <p:cNvPr id="49" name="Google Shape;49;p3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35"/>
          <p:cNvSpPr txBox="1">
            <a:spLocks noGrp="1"/>
          </p:cNvSpPr>
          <p:nvPr>
            <p:ph type="body" idx="1"/>
          </p:nvPr>
        </p:nvSpPr>
        <p:spPr>
          <a:xfrm>
            <a:off x="320246" y="1253331"/>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5"/>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rgbClr val="BFE4FF"/>
        </a:solidFill>
        <a:effectLst/>
      </p:bgPr>
    </p:bg>
    <p:spTree>
      <p:nvGrpSpPr>
        <p:cNvPr id="1" name="Shape 53"/>
        <p:cNvGrpSpPr/>
        <p:nvPr/>
      </p:nvGrpSpPr>
      <p:grpSpPr>
        <a:xfrm>
          <a:off x="0" y="0"/>
          <a:ext cx="0" cy="0"/>
          <a:chOff x="0" y="0"/>
          <a:chExt cx="0" cy="0"/>
        </a:xfrm>
      </p:grpSpPr>
      <p:sp>
        <p:nvSpPr>
          <p:cNvPr id="54" name="Google Shape;54;p36"/>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6"/>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8"/>
        <p:cNvGrpSpPr/>
        <p:nvPr/>
      </p:nvGrpSpPr>
      <p:grpSpPr>
        <a:xfrm>
          <a:off x="0" y="0"/>
          <a:ext cx="0" cy="0"/>
          <a:chOff x="0" y="0"/>
          <a:chExt cx="0" cy="0"/>
        </a:xfrm>
      </p:grpSpPr>
      <p:sp>
        <p:nvSpPr>
          <p:cNvPr id="59" name="Google Shape;59;p37"/>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7"/>
          <p:cNvSpPr txBox="1">
            <a:spLocks noGrp="1"/>
          </p:cNvSpPr>
          <p:nvPr>
            <p:ph type="body" idx="1"/>
          </p:nvPr>
        </p:nvSpPr>
        <p:spPr>
          <a:xfrm>
            <a:off x="327000" y="1697046"/>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7"/>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7"/>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7"/>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37"/>
          <p:cNvSpPr txBox="1">
            <a:spLocks noGrp="1"/>
          </p:cNvSpPr>
          <p:nvPr>
            <p:ph type="body" idx="2"/>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chemeClr val="accent1"/>
        </a:solidFill>
        <a:effectLst/>
      </p:bgPr>
    </p:bg>
    <p:spTree>
      <p:nvGrpSpPr>
        <p:cNvPr id="1" name="Shape 65"/>
        <p:cNvGrpSpPr/>
        <p:nvPr/>
      </p:nvGrpSpPr>
      <p:grpSpPr>
        <a:xfrm>
          <a:off x="0" y="0"/>
          <a:ext cx="0" cy="0"/>
          <a:chOff x="0" y="0"/>
          <a:chExt cx="0" cy="0"/>
        </a:xfrm>
      </p:grpSpPr>
      <p:sp>
        <p:nvSpPr>
          <p:cNvPr id="66" name="Google Shape;66;p38"/>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 name="Google Shape;67;p38"/>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8" name="Google Shape;68;p38"/>
          <p:cNvPicPr preferRelativeResize="0"/>
          <p:nvPr/>
        </p:nvPicPr>
        <p:blipFill rotWithShape="1">
          <a:blip r:embed="rId2">
            <a:alphaModFix/>
          </a:blip>
          <a:srcRect/>
          <a:stretch/>
        </p:blipFill>
        <p:spPr>
          <a:xfrm>
            <a:off x="432486" y="6122767"/>
            <a:ext cx="1873603" cy="415350"/>
          </a:xfrm>
          <a:prstGeom prst="rect">
            <a:avLst/>
          </a:prstGeom>
          <a:noFill/>
          <a:ln>
            <a:noFill/>
          </a:ln>
        </p:spPr>
      </p:pic>
      <p:pic>
        <p:nvPicPr>
          <p:cNvPr id="69" name="Google Shape;69;p38"/>
          <p:cNvPicPr preferRelativeResize="0"/>
          <p:nvPr/>
        </p:nvPicPr>
        <p:blipFill rotWithShape="1">
          <a:blip r:embed="rId3">
            <a:alphaModFix/>
          </a:blip>
          <a:srcRect/>
          <a:stretch/>
        </p:blipFill>
        <p:spPr>
          <a:xfrm>
            <a:off x="10520173" y="6114529"/>
            <a:ext cx="1400131" cy="420040"/>
          </a:xfrm>
          <a:prstGeom prst="rect">
            <a:avLst/>
          </a:prstGeom>
          <a:noFill/>
          <a:ln>
            <a:noFill/>
          </a:ln>
        </p:spPr>
      </p:pic>
      <p:sp>
        <p:nvSpPr>
          <p:cNvPr id="70" name="Google Shape;70;p38"/>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8"/>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2" name="Google Shape;72;p38"/>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D7D9D7"/>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vmlDrawing" Target="../drawings/vmlDrawing1.v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A09A772-12FD-42B7-B78A-0555D5231886}"/>
              </a:ext>
            </a:extLst>
          </p:cNvPr>
          <p:cNvGraphicFramePr>
            <a:graphicFrameLocks noChangeAspect="1"/>
          </p:cNvGraphicFramePr>
          <p:nvPr userDrawn="1">
            <p:custDataLst>
              <p:tags r:id="rId27"/>
            </p:custDataLst>
            <p:extLst>
              <p:ext uri="{D42A27DB-BD31-4B8C-83A1-F6EECF244321}">
                <p14:modId xmlns:p14="http://schemas.microsoft.com/office/powerpoint/2010/main" val="3522514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4" name="think-cell Slide" r:id="rId28" imgW="395" imgH="396" progId="TCLayout.ActiveDocument.1">
                  <p:embed/>
                </p:oleObj>
              </mc:Choice>
              <mc:Fallback>
                <p:oleObj name="think-cell Slide" r:id="rId28" imgW="395" imgH="396" progId="TCLayout.ActiveDocument.1">
                  <p:embed/>
                  <p:pic>
                    <p:nvPicPr>
                      <p:cNvPr id="2" name="Object 1" hidden="1">
                        <a:extLst>
                          <a:ext uri="{FF2B5EF4-FFF2-40B4-BE49-F238E27FC236}">
                            <a16:creationId xmlns:a16="http://schemas.microsoft.com/office/drawing/2014/main" id="{2A09A772-12FD-42B7-B78A-0555D5231886}"/>
                          </a:ext>
                        </a:extLst>
                      </p:cNvPr>
                      <p:cNvPicPr/>
                      <p:nvPr/>
                    </p:nvPicPr>
                    <p:blipFill>
                      <a:blip r:embed="rId29"/>
                      <a:stretch>
                        <a:fillRect/>
                      </a:stretch>
                    </p:blipFill>
                    <p:spPr>
                      <a:xfrm>
                        <a:off x="1588" y="1588"/>
                        <a:ext cx="1588" cy="1588"/>
                      </a:xfrm>
                      <a:prstGeom prst="rect">
                        <a:avLst/>
                      </a:prstGeom>
                    </p:spPr>
                  </p:pic>
                </p:oleObj>
              </mc:Fallback>
            </mc:AlternateContent>
          </a:graphicData>
        </a:graphic>
      </p:graphicFrame>
      <p:sp>
        <p:nvSpPr>
          <p:cNvPr id="10" name="Google Shape;10;p29"/>
          <p:cNvSpPr txBox="1">
            <a:spLocks noGrp="1"/>
          </p:cNvSpPr>
          <p:nvPr>
            <p:ph type="title"/>
          </p:nvPr>
        </p:nvSpPr>
        <p:spPr>
          <a:xfrm>
            <a:off x="310376" y="365125"/>
            <a:ext cx="10515600"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310376" y="1825625"/>
            <a:ext cx="11462524"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PT Serif"/>
                <a:ea typeface="PT Serif"/>
                <a:cs typeface="PT Serif"/>
                <a:sym typeface="PT Serif"/>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PT Serif"/>
                <a:ea typeface="PT Serif"/>
                <a:cs typeface="PT Serif"/>
                <a:sym typeface="PT Serif"/>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PT Serif"/>
                <a:ea typeface="PT Serif"/>
                <a:cs typeface="PT Serif"/>
                <a:sym typeface="PT Serif"/>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A8A8A"/>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rgbClr val="8A8A8A"/>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A8A8A"/>
                </a:solidFill>
                <a:latin typeface="Source Sans Pro"/>
                <a:ea typeface="Source Sans Pro"/>
                <a:cs typeface="Source Sans Pro"/>
                <a:sym typeface="Source Sans Pro"/>
              </a:defRPr>
            </a:lvl1pPr>
            <a:lvl2pPr marL="0" marR="0" lvl="1" indent="0" algn="r" rtl="0">
              <a:spcBef>
                <a:spcPts val="0"/>
              </a:spcBef>
              <a:buNone/>
              <a:defRPr sz="1200" b="0" i="0" u="none" strike="noStrike" cap="none">
                <a:solidFill>
                  <a:srgbClr val="8A8A8A"/>
                </a:solidFill>
                <a:latin typeface="Source Sans Pro"/>
                <a:ea typeface="Source Sans Pro"/>
                <a:cs typeface="Source Sans Pro"/>
                <a:sym typeface="Source Sans Pro"/>
              </a:defRPr>
            </a:lvl2pPr>
            <a:lvl3pPr marL="0" marR="0" lvl="2" indent="0" algn="r" rtl="0">
              <a:spcBef>
                <a:spcPts val="0"/>
              </a:spcBef>
              <a:buNone/>
              <a:defRPr sz="1200" b="0" i="0" u="none" strike="noStrike" cap="none">
                <a:solidFill>
                  <a:srgbClr val="8A8A8A"/>
                </a:solidFill>
                <a:latin typeface="Source Sans Pro"/>
                <a:ea typeface="Source Sans Pro"/>
                <a:cs typeface="Source Sans Pro"/>
                <a:sym typeface="Source Sans Pro"/>
              </a:defRPr>
            </a:lvl3pPr>
            <a:lvl4pPr marL="0" marR="0" lvl="3" indent="0" algn="r" rtl="0">
              <a:spcBef>
                <a:spcPts val="0"/>
              </a:spcBef>
              <a:buNone/>
              <a:defRPr sz="1200" b="0" i="0" u="none" strike="noStrike" cap="none">
                <a:solidFill>
                  <a:srgbClr val="8A8A8A"/>
                </a:solidFill>
                <a:latin typeface="Source Sans Pro"/>
                <a:ea typeface="Source Sans Pro"/>
                <a:cs typeface="Source Sans Pro"/>
                <a:sym typeface="Source Sans Pro"/>
              </a:defRPr>
            </a:lvl4pPr>
            <a:lvl5pPr marL="0" marR="0" lvl="4" indent="0" algn="r" rtl="0">
              <a:spcBef>
                <a:spcPts val="0"/>
              </a:spcBef>
              <a:buNone/>
              <a:defRPr sz="1200" b="0" i="0" u="none" strike="noStrike" cap="none">
                <a:solidFill>
                  <a:srgbClr val="8A8A8A"/>
                </a:solidFill>
                <a:latin typeface="Source Sans Pro"/>
                <a:ea typeface="Source Sans Pro"/>
                <a:cs typeface="Source Sans Pro"/>
                <a:sym typeface="Source Sans Pro"/>
              </a:defRPr>
            </a:lvl5pPr>
            <a:lvl6pPr marL="0" marR="0" lvl="5" indent="0" algn="r" rtl="0">
              <a:spcBef>
                <a:spcPts val="0"/>
              </a:spcBef>
              <a:buNone/>
              <a:defRPr sz="1200" b="0" i="0" u="none" strike="noStrike" cap="none">
                <a:solidFill>
                  <a:srgbClr val="8A8A8A"/>
                </a:solidFill>
                <a:latin typeface="Source Sans Pro"/>
                <a:ea typeface="Source Sans Pro"/>
                <a:cs typeface="Source Sans Pro"/>
                <a:sym typeface="Source Sans Pro"/>
              </a:defRPr>
            </a:lvl6pPr>
            <a:lvl7pPr marL="0" marR="0" lvl="6" indent="0" algn="r" rtl="0">
              <a:spcBef>
                <a:spcPts val="0"/>
              </a:spcBef>
              <a:buNone/>
              <a:defRPr sz="1200" b="0" i="0" u="none" strike="noStrike" cap="none">
                <a:solidFill>
                  <a:srgbClr val="8A8A8A"/>
                </a:solidFill>
                <a:latin typeface="Source Sans Pro"/>
                <a:ea typeface="Source Sans Pro"/>
                <a:cs typeface="Source Sans Pro"/>
                <a:sym typeface="Source Sans Pro"/>
              </a:defRPr>
            </a:lvl7pPr>
            <a:lvl8pPr marL="0" marR="0" lvl="7" indent="0" algn="r" rtl="0">
              <a:spcBef>
                <a:spcPts val="0"/>
              </a:spcBef>
              <a:buNone/>
              <a:defRPr sz="1200" b="0" i="0" u="none" strike="noStrike" cap="none">
                <a:solidFill>
                  <a:srgbClr val="8A8A8A"/>
                </a:solidFill>
                <a:latin typeface="Source Sans Pro"/>
                <a:ea typeface="Source Sans Pro"/>
                <a:cs typeface="Source Sans Pro"/>
                <a:sym typeface="Source Sans Pro"/>
              </a:defRPr>
            </a:lvl8pPr>
            <a:lvl9pPr marL="0" marR="0" lvl="8" indent="0" algn="r" rtl="0">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64">
          <p15:clr>
            <a:srgbClr val="F26B43"/>
          </p15:clr>
        </p15:guide>
        <p15:guide id="3"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pp.zenhub.com/workspaces/1095b-tax-form-61e19735167b2500170b2146/issues/department-of-veterans-affairs/va.gov-team/37022"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github.com/department-of-veterans-affairs/va.gov-team/blob/master/products/health-care/1095b-tax-form/research/round2/round2-research-report.m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1095b-tax-form/design/wireframes/3.8.2022_1095-b_Authenticated%20state_Desktop.jpg" TargetMode="External"/><Relationship Id="rId3" Type="http://schemas.openxmlformats.org/officeDocument/2006/relationships/hyperlink" Target="https://app.zenhub.com/workspaces/1095b-tax-form-61e19735167b2500170b2146/issues/department-of-veterans-affairs/va.gov-team/37023" TargetMode="External"/><Relationship Id="rId7" Type="http://schemas.openxmlformats.org/officeDocument/2006/relationships/hyperlink" Target="https://app.zenhub.com/workspaces/1095b-tax-form-61e19735167b2500170b2146/issues/department-of-veterans-affairs/va.gov-team/37307" TargetMode="External"/><Relationship Id="rId12"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hyperlink" Target="https://app.zenhub.com/workspaces/1095b-tax-form-61e19735167b2500170b2146/issues/department-of-veterans-affairs/va.gov-team/36228" TargetMode="External"/><Relationship Id="rId11" Type="http://schemas.openxmlformats.org/officeDocument/2006/relationships/hyperlink" Target="https://github.com/department-of-veterans-affairs/va.gov-team/blob/master/products/health-care/1095b-tax-form/design/wireframes/3.8.2022_1095-b_Unauthenticated%20state_Mobile.jpg" TargetMode="External"/><Relationship Id="rId5" Type="http://schemas.openxmlformats.org/officeDocument/2006/relationships/hyperlink" Target="https://app.zenhub.com/workspaces/1095b-tax-form-61e19735167b2500170b2146/issues/department-of-veterans-affairs/va.gov-team/37020" TargetMode="External"/><Relationship Id="rId10" Type="http://schemas.openxmlformats.org/officeDocument/2006/relationships/hyperlink" Target="https://github.com/department-of-veterans-affairs/va.gov-team/blob/master/products/health-care/1095b-tax-form/design/wireframes/3.8.2022_1095-b_Unauthenticated%20state_Desktop.jpg" TargetMode="External"/><Relationship Id="rId4" Type="http://schemas.openxmlformats.org/officeDocument/2006/relationships/hyperlink" Target="https://app.zenhub.com/workspaces/1095b-tax-form-61e19735167b2500170b2146/issues/department-of-veterans-affairs/va.gov-team/37019" TargetMode="External"/><Relationship Id="rId9" Type="http://schemas.openxmlformats.org/officeDocument/2006/relationships/hyperlink" Target="https://github.com/department-of-veterans-affairs/va.gov-team/blob/master/products/health-care/1095b-tax-form/design/wireframes/3.8.2022_1095-b_Authenticated%20state_Mobile.jpg"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11.png"/><Relationship Id="rId7" Type="http://schemas.openxmlformats.org/officeDocument/2006/relationships/image" Target="../media/image15.jpeg"/><Relationship Id="rId12" Type="http://schemas.openxmlformats.org/officeDocument/2006/relationships/image" Target="../media/image20.jpeg"/><Relationship Id="rId17" Type="http://schemas.openxmlformats.org/officeDocument/2006/relationships/image" Target="../media/image25.jpeg"/><Relationship Id="rId2" Type="http://schemas.openxmlformats.org/officeDocument/2006/relationships/notesSlide" Target="../notesSlides/notesSlide2.xml"/><Relationship Id="rId16"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png"/><Relationship Id="rId15" Type="http://schemas.openxmlformats.org/officeDocument/2006/relationships/image" Target="../media/image2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 Id="rId14" Type="http://schemas.openxmlformats.org/officeDocument/2006/relationships/image" Target="../media/image22.jpeg"/></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1095b-tax-form/design/wireframes/3.8.2022_Search_Default_Desktop.jpg" TargetMode="External"/><Relationship Id="rId3" Type="http://schemas.openxmlformats.org/officeDocument/2006/relationships/image" Target="../media/image37.png"/><Relationship Id="rId7" Type="http://schemas.openxmlformats.org/officeDocument/2006/relationships/hyperlink" Target="https://github.com/department-of-veterans-affairs/va.gov-team/blob/master/products/health-care/1095b-tax-form/design/wireframes/3.8.2022_Affordable%20Care%20Act_Default_Desktop.jpg"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s://github.com/department-of-veterans-affairs/va.gov-team/blob/master/products/health-care/1095b-tax-form/design/wireframes/3.8.2022_Records_Default_Desktop.jpg" TargetMode="External"/><Relationship Id="rId5" Type="http://schemas.openxmlformats.org/officeDocument/2006/relationships/hyperlink" Target="https://github.com/department-of-veterans-affairs/va.gov-team/blob/master/products/health-care/1095b-tax-form/design/wireframes/3.8.2022_Find%20forms_Default_Desktop.jpg" TargetMode="External"/><Relationship Id="rId4" Type="http://schemas.openxmlformats.org/officeDocument/2006/relationships/hyperlink" Target="https://github.com/department-of-veterans-affairs/va.gov-team/blob/master/products/health-care/1095b-tax-form/design/wireframes/3.8.2022_Change%20my%20address_Default_Desktop.jpg" TargetMode="External"/><Relationship Id="rId9" Type="http://schemas.openxmlformats.org/officeDocument/2006/relationships/hyperlink" Target="https://mostudio.box.com/s/qihcvr95p1ej9nxlzxxmakr3rmyye8b3"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1095b-tax-form/design/wireframes/3.8.2022_Change%20my%20address_Default_Desktop.jpg"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1095b-tax-form/design/wireframes/3.8.2022_Find%20forms_Default_Desktop.jpg"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hyperlink" Target="https://app.zenhub.com/workspaces/1095b-tax-form-61e19735167b2500170b2146/issues/department-of-veterans-affairs/va.gov-team/37017"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hyperlink" Target="http://www.va.gov/records/download-your-irs-1095-b" TargetMode="External"/><Relationship Id="rId4" Type="http://schemas.openxmlformats.org/officeDocument/2006/relationships/hyperlink" Target="https://github.com/department-of-veterans-affairs/va.gov-team/blob/master/platform/information-architecture/ia-reviews/health-1095-b.md"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app.mural.co/t/innovationboards1199/m/innovationboards1199/1646692375468/eba0cd95534a31d765f0f0b1b3ec8baece6bec8f?sender=u64d6a3de6070c833f88e7826" TargetMode="External"/><Relationship Id="rId3" Type="http://schemas.openxmlformats.org/officeDocument/2006/relationships/hyperlink" Target="https://app.zenhub.com/workspaces/1095b-tax-form-61e19735167b2500170b2146/issues/department-of-veterans-affairs/va.gov-team/36447" TargetMode="External"/><Relationship Id="rId7" Type="http://schemas.openxmlformats.org/officeDocument/2006/relationships/hyperlink" Target="https://app.zenhub.com/workspaces/1095b-tax-form-61e19735167b2500170b2146/issues/department-of-veterans-affairs/va.gov-team/37560"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hyperlink" Target="https://app.zenhub.com/workspaces/1095b-tax-form-61e19735167b2500170b2146/issues/department-of-veterans-affairs/va.gov-team/35810" TargetMode="External"/><Relationship Id="rId5" Type="http://schemas.openxmlformats.org/officeDocument/2006/relationships/hyperlink" Target="https://app.zenhub.com/workspaces/1095b-tax-form-61e19735167b2500170b2146/issues/department-of-veterans-affairs/va.gov-team/35825" TargetMode="External"/><Relationship Id="rId10" Type="http://schemas.openxmlformats.org/officeDocument/2006/relationships/image" Target="../media/image41.png"/><Relationship Id="rId4" Type="http://schemas.openxmlformats.org/officeDocument/2006/relationships/hyperlink" Target="https://app.zenhub.com/workspaces/1095b-tax-form-61e19735167b2500170b2146/issues/department-of-veterans-affairs/va.gov-team/36153" TargetMode="External"/><Relationship Id="rId9" Type="http://schemas.openxmlformats.org/officeDocument/2006/relationships/hyperlink" Target="https://github.com/department-of-veterans-affairs/vets-website/tree/feature/37015-poc-1095b-page"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app.zenhub.com/workspaces/1095b-tax-form-61e19735167b2500170b2146/issues/department-of-veterans-affairs/va.gov-team/37012" TargetMode="External"/><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hyperlink" Target="https://app.zenhub.com/workspaces/1095b-tax-form-61e19735167b2500170b2146/issues/department-of-veterans-affairs/va.gov-team/37028" TargetMode="External"/><Relationship Id="rId5" Type="http://schemas.openxmlformats.org/officeDocument/2006/relationships/hyperlink" Target="https://app.zenhub.com/workspaces/1095b-tax-form-61e19735167b2500170b2146/issues/department-of-veterans-affairs/va.gov-team/37030" TargetMode="External"/><Relationship Id="rId4" Type="http://schemas.openxmlformats.org/officeDocument/2006/relationships/hyperlink" Target="https://app.zenhub.com/workspaces/1095b-tax-form-61e19735167b2500170b2146/issues/department-of-veterans-affairs/va.gov-team/37027" TargetMode="External"/><Relationship Id="rId9" Type="http://schemas.openxmlformats.org/officeDocument/2006/relationships/hyperlink" Target="https://github.com/department-of-veterans-affairs/vets-api/tree/1095b"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app.zenhub.com/workspaces/1095b-tax-form-61e19735167b2500170b2146/issues/department-of-veterans-affairs/va.gov-team/36093" TargetMode="External"/><Relationship Id="rId3" Type="http://schemas.openxmlformats.org/officeDocument/2006/relationships/slideLayout" Target="../slideLayouts/slideLayout6.xml"/><Relationship Id="rId7" Type="http://schemas.openxmlformats.org/officeDocument/2006/relationships/hyperlink" Target="https://github.com/department-of-veterans-affairs/va.gov-team/blob/master/products/health-care/1095b-tax-form/product/DRAFT%20product_guide_-_contact_center_review%20030722.pdf" TargetMode="Externa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26.xml"/><Relationship Id="rId9"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hyperlink" Target="https://app.zenhub.com/workspaces/1095b-tax-form-61e19735167b2500170b2146/issues/department-of-veterans-affairs/va.gov-team/37293" TargetMode="External"/><Relationship Id="rId3" Type="http://schemas.openxmlformats.org/officeDocument/2006/relationships/slideLayout" Target="../slideLayouts/slideLayout6.xml"/><Relationship Id="rId7" Type="http://schemas.openxmlformats.org/officeDocument/2006/relationships/hyperlink" Target="https://github.com/department-of-veterans-affairs/va.gov-team/blob/master/products/health-care/1095b-tax-form/design/1095b-PDF-Accessibility-Check.md" TargetMode="Externa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27.xml"/><Relationship Id="rId9"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1095b-tax-form/research/round2/1095-B%20Prototype_%20User%20testing%20Round2_3.1.2022.pdf" TargetMode="External"/><Relationship Id="rId13" Type="http://schemas.openxmlformats.org/officeDocument/2006/relationships/hyperlink" Target="https://github.com/department-of-veterans-affairs/va.gov-team/blob/master/products/health-care/1095b-tax-form/design/wireframes/3.8.2022_1095-b_Authenticated%20state_Desktop.jpg" TargetMode="External"/><Relationship Id="rId18" Type="http://schemas.openxmlformats.org/officeDocument/2006/relationships/hyperlink" Target="https://app.zenhub.com/workspaces/1095b-tax-form-61e19735167b2500170b2146/issues/department-of-veterans-affairs/va.gov-team/36228" TargetMode="External"/><Relationship Id="rId26" Type="http://schemas.openxmlformats.org/officeDocument/2006/relationships/hyperlink" Target="https://app.zenhub.com/workspaces/1095b-tax-form-61e19735167b2500170b2146/issues/department-of-veterans-affairs/va.gov-team/37012" TargetMode="External"/><Relationship Id="rId3" Type="http://schemas.openxmlformats.org/officeDocument/2006/relationships/slideLayout" Target="../slideLayouts/slideLayout2.xml"/><Relationship Id="rId21" Type="http://schemas.openxmlformats.org/officeDocument/2006/relationships/hyperlink" Target="https://github.com/department-of-veterans-affairs/va.gov-team/blob/master/products/health-care/1095b-tax-form/design/wireframes/3.8.2022_Records_Default_Desktop.jpg" TargetMode="External"/><Relationship Id="rId7" Type="http://schemas.openxmlformats.org/officeDocument/2006/relationships/hyperlink" Target="https://app.zenhub.com/workspaces/1095b-tax-form-61e19735167b2500170b2146/issues/department-of-veterans-affairs/va.gov-team/37307" TargetMode="External"/><Relationship Id="rId12" Type="http://schemas.openxmlformats.org/officeDocument/2006/relationships/hyperlink" Target="https://app.zenhub.com/workspaces/1095b-tax-form-61e19735167b2500170b2146/issues/department-of-veterans-affairs/va.gov-team/37019" TargetMode="External"/><Relationship Id="rId17" Type="http://schemas.openxmlformats.org/officeDocument/2006/relationships/hyperlink" Target="https://app.zenhub.com/workspaces/1095b-tax-form-61e19735167b2500170b2146/issues/department-of-veterans-affairs/va.gov-team/37020" TargetMode="External"/><Relationship Id="rId25" Type="http://schemas.openxmlformats.org/officeDocument/2006/relationships/hyperlink" Target="https://app.zenhub.com/workspaces/1095b-tax-form-61e19735167b2500170b2146/issues/department-of-veterans-affairs/va.gov-team/37023" TargetMode="External"/><Relationship Id="rId2" Type="http://schemas.openxmlformats.org/officeDocument/2006/relationships/tags" Target="../tags/tag7.xml"/><Relationship Id="rId16" Type="http://schemas.openxmlformats.org/officeDocument/2006/relationships/hyperlink" Target="https://github.com/department-of-veterans-affairs/va.gov-team/blob/master/products/health-care/1095b-tax-form/design/wireframes/3.8.2022_1095-b_Unauthenticated%20state_Mobile.jpg" TargetMode="External"/><Relationship Id="rId20" Type="http://schemas.openxmlformats.org/officeDocument/2006/relationships/hyperlink" Target="https://github.com/department-of-veterans-affairs/va.gov-team/blob/master/products/health-care/1095b-tax-form/design/wireframes/3.8.2022_Find%20forms_Default_Desktop.jpg" TargetMode="External"/><Relationship Id="rId29" Type="http://schemas.openxmlformats.org/officeDocument/2006/relationships/hyperlink" Target="https://app.zenhub.com/workspaces/1095b-tax-form-61e19735167b2500170b2146/issues/department-of-veterans-affairs/va.gov-team/37030" TargetMode="External"/><Relationship Id="rId1" Type="http://schemas.openxmlformats.org/officeDocument/2006/relationships/vmlDrawing" Target="../drawings/vmlDrawing6.vml"/><Relationship Id="rId6" Type="http://schemas.openxmlformats.org/officeDocument/2006/relationships/image" Target="../media/image1.emf"/><Relationship Id="rId11" Type="http://schemas.openxmlformats.org/officeDocument/2006/relationships/hyperlink" Target="https://github.com/department-of-veterans-affairs/va.gov-team/blob/master/products/health-care/1095b-tax-form/research/round2/round2-research-report.md" TargetMode="External"/><Relationship Id="rId24" Type="http://schemas.openxmlformats.org/officeDocument/2006/relationships/hyperlink" Target="https://app.zenhub.com/workspaces/1095b-tax-form-61e19735167b2500170b2146/issues/department-of-veterans-affairs/va.gov-team/36172" TargetMode="External"/><Relationship Id="rId5" Type="http://schemas.openxmlformats.org/officeDocument/2006/relationships/oleObject" Target="../embeddings/oleObject6.bin"/><Relationship Id="rId15" Type="http://schemas.openxmlformats.org/officeDocument/2006/relationships/hyperlink" Target="https://github.com/department-of-veterans-affairs/va.gov-team/blob/master/products/health-care/1095b-tax-form/design/wireframes/3.8.2022_1095-b_Unauthenticated%20state_Desktop.jpg" TargetMode="External"/><Relationship Id="rId23" Type="http://schemas.openxmlformats.org/officeDocument/2006/relationships/hyperlink" Target="https://github.com/department-of-veterans-affairs/va.gov-team/blob/master/products/health-care/1095b-tax-form/design/wireframes/3.8.2022_Search_Default_Desktop.jpg" TargetMode="External"/><Relationship Id="rId28" Type="http://schemas.openxmlformats.org/officeDocument/2006/relationships/hyperlink" Target="https://app.zenhub.com/workspaces/1095b-tax-form-61e19735167b2500170b2146/issues/department-of-veterans-affairs/va.gov-team/37027" TargetMode="External"/><Relationship Id="rId10" Type="http://schemas.openxmlformats.org/officeDocument/2006/relationships/hyperlink" Target="https://github.com/department-of-veterans-affairs/va.gov-team/blob/master/products/health-care/1095b-tax-form/design/design-reviews/1095-B_Design_Review_03-04-22.pdf" TargetMode="External"/><Relationship Id="rId19" Type="http://schemas.openxmlformats.org/officeDocument/2006/relationships/hyperlink" Target="https://github.com/department-of-veterans-affairs/va.gov-team/blob/master/products/health-care/1095b-tax-form/design/wireframes/3.8.2022_Change%20my%20address_Default_Desktop.jpg" TargetMode="External"/><Relationship Id="rId4" Type="http://schemas.openxmlformats.org/officeDocument/2006/relationships/notesSlide" Target="../notesSlides/notesSlide29.xml"/><Relationship Id="rId9" Type="http://schemas.openxmlformats.org/officeDocument/2006/relationships/hyperlink" Target="https://app.zenhub.com/workspaces/1095b-tax-form-61e19735167b2500170b2146/issues/department-of-veterans-affairs/va.gov-team/37022" TargetMode="External"/><Relationship Id="rId14" Type="http://schemas.openxmlformats.org/officeDocument/2006/relationships/hyperlink" Target="https://github.com/department-of-veterans-affairs/va.gov-team/blob/master/products/health-care/1095b-tax-form/design/wireframes/3.8.2022_1095-b_Authenticated%20state_Mobile.jpg" TargetMode="External"/><Relationship Id="rId22" Type="http://schemas.openxmlformats.org/officeDocument/2006/relationships/hyperlink" Target="https://github.com/department-of-veterans-affairs/va.gov-team/blob/master/products/health-care/1095b-tax-form/design/wireframes/3.8.2022_Affordable%20Care%20Act_Default_Desktop.jpg" TargetMode="External"/><Relationship Id="rId27" Type="http://schemas.openxmlformats.org/officeDocument/2006/relationships/hyperlink" Target="https://github.com/department-of-veterans-affairs/vets-api/tree/1095b" TargetMode="External"/><Relationship Id="rId30" Type="http://schemas.openxmlformats.org/officeDocument/2006/relationships/hyperlink" Target="https://app.zenhub.com/workspaces/1095b-tax-form-61e19735167b2500170b2146/issues/department-of-veterans-affairs/va.gov-team/3702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30.xml.rels><?xml version="1.0" encoding="UTF-8" standalone="yes"?>
<Relationships xmlns="http://schemas.openxmlformats.org/package/2006/relationships"><Relationship Id="rId8" Type="http://schemas.openxmlformats.org/officeDocument/2006/relationships/hyperlink" Target="https://app.mural.co/t/innovationboards1199/m/innovationboards1199/1646692375468/eba0cd95534a31d765f0f0b1b3ec8baece6bec8f?sender=u64d6a3de6070c833f88e7826" TargetMode="External"/><Relationship Id="rId13" Type="http://schemas.openxmlformats.org/officeDocument/2006/relationships/hyperlink" Target="https://app.zenhub.com/workspaces/1095b-tax-form-61e19735167b2500170b2146/issues/department-of-veterans-affairs/va.gov-team/37560" TargetMode="External"/><Relationship Id="rId3" Type="http://schemas.openxmlformats.org/officeDocument/2006/relationships/slideLayout" Target="../slideLayouts/slideLayout2.xml"/><Relationship Id="rId7" Type="http://schemas.openxmlformats.org/officeDocument/2006/relationships/hyperlink" Target="https://app.zenhub.com/workspaces/1095b-tax-form-61e19735167b2500170b2146/issues/department-of-veterans-affairs/va.gov-team/36447" TargetMode="External"/><Relationship Id="rId12" Type="http://schemas.openxmlformats.org/officeDocument/2006/relationships/hyperlink" Target="https://app.zenhub.com/workspaces/1095b-tax-form-61e19735167b2500170b2146/issues/department-of-veterans-affairs/va.gov-team/35810" TargetMode="External"/><Relationship Id="rId17" Type="http://schemas.openxmlformats.org/officeDocument/2006/relationships/hyperlink" Target="https://github.com/department-of-veterans-affairs/va.gov-team/blob/master/products/health-care/1095b-tax-form/design/1095b-PDF-Accessibility-Check.md" TargetMode="External"/><Relationship Id="rId2" Type="http://schemas.openxmlformats.org/officeDocument/2006/relationships/tags" Target="../tags/tag8.xml"/><Relationship Id="rId16" Type="http://schemas.openxmlformats.org/officeDocument/2006/relationships/hyperlink" Target="https://app.zenhub.com/workspaces/1095b-tax-form-61e19735167b2500170b2146/issues/department-of-veterans-affairs/va.gov-team/37293" TargetMode="External"/><Relationship Id="rId1" Type="http://schemas.openxmlformats.org/officeDocument/2006/relationships/vmlDrawing" Target="../drawings/vmlDrawing7.vml"/><Relationship Id="rId6" Type="http://schemas.openxmlformats.org/officeDocument/2006/relationships/image" Target="../media/image1.emf"/><Relationship Id="rId11" Type="http://schemas.openxmlformats.org/officeDocument/2006/relationships/hyperlink" Target="https://app.zenhub.com/workspaces/1095b-tax-form-61e19735167b2500170b2146/issues/department-of-veterans-affairs/va.gov-team/35825" TargetMode="External"/><Relationship Id="rId5" Type="http://schemas.openxmlformats.org/officeDocument/2006/relationships/oleObject" Target="../embeddings/oleObject7.bin"/><Relationship Id="rId15" Type="http://schemas.openxmlformats.org/officeDocument/2006/relationships/hyperlink" Target="https://github.com/department-of-veterans-affairs/va.gov-team/blob/master/products/health-care/1095b-tax-form/product/DRAFT%20product_guide_-_contact_center_review%20030722.pdf" TargetMode="External"/><Relationship Id="rId10" Type="http://schemas.openxmlformats.org/officeDocument/2006/relationships/hyperlink" Target="https://app.zenhub.com/workspaces/1095b-tax-form-61e19735167b2500170b2146/issues/department-of-veterans-affairs/va.gov-team/36153" TargetMode="External"/><Relationship Id="rId4" Type="http://schemas.openxmlformats.org/officeDocument/2006/relationships/notesSlide" Target="../notesSlides/notesSlide30.xml"/><Relationship Id="rId9" Type="http://schemas.openxmlformats.org/officeDocument/2006/relationships/hyperlink" Target="https://github.com/department-of-veterans-affairs/vets-website/tree/feature/37015-poc-1095b-page" TargetMode="External"/><Relationship Id="rId14" Type="http://schemas.openxmlformats.org/officeDocument/2006/relationships/hyperlink" Target="https://app.zenhub.com/workspaces/1095b-tax-form-61e19735167b2500170b2146/issues/department-of-veterans-affairs/va.gov-team/36093"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
          <p:cNvSpPr txBox="1">
            <a:spLocks noGrp="1"/>
          </p:cNvSpPr>
          <p:nvPr>
            <p:ph type="ctrTitle"/>
          </p:nvPr>
        </p:nvSpPr>
        <p:spPr>
          <a:xfrm>
            <a:off x="303123" y="235831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3 Demo</a:t>
            </a:r>
            <a:endParaRPr/>
          </a:p>
        </p:txBody>
      </p:sp>
      <p:sp>
        <p:nvSpPr>
          <p:cNvPr id="185" name="Google Shape;185;p1"/>
          <p:cNvSpPr txBox="1">
            <a:spLocks noGrp="1"/>
          </p:cNvSpPr>
          <p:nvPr>
            <p:ph type="subTitle" idx="1"/>
          </p:nvPr>
        </p:nvSpPr>
        <p:spPr>
          <a:xfrm>
            <a:off x="341868" y="3625768"/>
            <a:ext cx="4852432" cy="365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000"/>
              <a:buNone/>
            </a:pPr>
            <a:r>
              <a:rPr lang="en-US"/>
              <a:t>Tuesday, March 8</a:t>
            </a:r>
            <a:r>
              <a:rPr lang="en-US" baseline="30000"/>
              <a:t>th</a:t>
            </a:r>
            <a:r>
              <a:rPr lang="en-US"/>
              <a:t>, 2022</a:t>
            </a:r>
            <a:endParaRPr/>
          </a:p>
        </p:txBody>
      </p:sp>
      <p:sp>
        <p:nvSpPr>
          <p:cNvPr id="186" name="Google Shape;186;p1"/>
          <p:cNvSpPr txBox="1">
            <a:spLocks noGrp="1"/>
          </p:cNvSpPr>
          <p:nvPr>
            <p:ph type="body" idx="2"/>
          </p:nvPr>
        </p:nvSpPr>
        <p:spPr>
          <a:xfrm>
            <a:off x="341868" y="1943917"/>
            <a:ext cx="8282939"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1095-B TAX DOCUMENT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8"/>
        <p:cNvGrpSpPr/>
        <p:nvPr/>
      </p:nvGrpSpPr>
      <p:grpSpPr>
        <a:xfrm>
          <a:off x="0" y="0"/>
          <a:ext cx="0" cy="0"/>
          <a:chOff x="0" y="0"/>
          <a:chExt cx="0" cy="0"/>
        </a:xfrm>
      </p:grpSpPr>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10</a:t>
            </a:fld>
            <a:endParaRPr sz="1200" b="0" i="0" u="none" strike="noStrike" cap="none">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0079" y="750806"/>
            <a:ext cx="10159313" cy="101258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b="0" i="0" u="none" strike="noStrike" cap="none">
                <a:solidFill>
                  <a:schemeClr val="dk1"/>
                </a:solidFill>
                <a:latin typeface="PT Serif"/>
                <a:ea typeface="PT Serif"/>
                <a:cs typeface="PT Serif"/>
                <a:sym typeface="PT Serif"/>
              </a:rPr>
              <a:t>To validate our vision for the product, we spoke to</a:t>
            </a:r>
            <a:br>
              <a:rPr lang="en-US" sz="3200" b="0" i="0" u="none" strike="noStrike" cap="none">
                <a:latin typeface="PT Serif"/>
                <a:ea typeface="PT Serif"/>
                <a:cs typeface="PT Serif"/>
              </a:rPr>
            </a:br>
            <a:r>
              <a:rPr lang="en-US" sz="3200">
                <a:solidFill>
                  <a:schemeClr val="dk1"/>
                </a:solidFill>
                <a:latin typeface="PT Serif"/>
                <a:ea typeface="PT Serif"/>
                <a:cs typeface="PT Serif"/>
                <a:sym typeface="PT Serif"/>
              </a:rPr>
              <a:t>8</a:t>
            </a:r>
            <a:r>
              <a:rPr lang="en-US" sz="3200" b="0" i="0" u="none" strike="noStrike" cap="none">
                <a:solidFill>
                  <a:schemeClr val="dk1"/>
                </a:solidFill>
                <a:latin typeface="PT Serif"/>
                <a:ea typeface="PT Serif"/>
                <a:cs typeface="PT Serif"/>
                <a:sym typeface="PT Serif"/>
              </a:rPr>
              <a:t> Veterans in this final round of testing</a:t>
            </a:r>
            <a:endParaRPr sz="3200" b="0" i="0" u="none" strike="noStrike" cap="none">
              <a:solidFill>
                <a:schemeClr val="dk1"/>
              </a:solidFill>
              <a:latin typeface="PT Serif"/>
              <a:ea typeface="PT Serif"/>
              <a:cs typeface="PT Serif"/>
              <a:sym typeface="PT Serif"/>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605" name="Google Shape;605;p14"/>
          <p:cNvSpPr txBox="1"/>
          <p:nvPr/>
        </p:nvSpPr>
        <p:spPr>
          <a:xfrm>
            <a:off x="451078" y="1825832"/>
            <a:ext cx="11353800" cy="283154"/>
          </a:xfrm>
          <a:prstGeom prst="rect">
            <a:avLst/>
          </a:prstGeom>
          <a:noFill/>
          <a:ln>
            <a:noFill/>
          </a:ln>
        </p:spPr>
        <p:txBody>
          <a:bodyPr spcFirstLastPara="1" wrap="square" lIns="0" tIns="0" rIns="0" bIns="0" anchor="t" anchorCtr="0">
            <a:spAutoFit/>
          </a:bodyPr>
          <a:lstStyle/>
          <a:p>
            <a:pPr>
              <a:lnSpc>
                <a:spcPct val="115000"/>
              </a:lnSpc>
              <a:buSzPts val="1400"/>
            </a:pPr>
            <a:r>
              <a:rPr lang="en-US" sz="1600" b="0" i="0" strike="noStrike" cap="none">
                <a:solidFill>
                  <a:schemeClr val="tx1"/>
                </a:solidFill>
                <a:latin typeface="PT Serif"/>
                <a:ea typeface="PT Serif"/>
                <a:cs typeface="PT Serif"/>
                <a:sym typeface="PT Serif"/>
                <a:hlinkClick r:id="rId3">
                  <a:extLst>
                    <a:ext uri="{A12FA001-AC4F-418D-AE19-62706E023703}">
                      <ahyp:hlinkClr xmlns:ahyp="http://schemas.microsoft.com/office/drawing/2018/hyperlinkcolor" val="tx"/>
                    </a:ext>
                  </a:extLst>
                </a:hlinkClick>
              </a:rPr>
              <a:t>User Story</a:t>
            </a:r>
            <a:r>
              <a:rPr lang="en-US" sz="1600" b="0" i="0" strike="noStrike" cap="none">
                <a:solidFill>
                  <a:schemeClr val="tx1"/>
                </a:solidFill>
                <a:latin typeface="PT Serif"/>
                <a:ea typeface="PT Serif"/>
                <a:cs typeface="PT Serif"/>
                <a:sym typeface="PT Serif"/>
              </a:rPr>
              <a:t>: </a:t>
            </a:r>
            <a:r>
              <a:rPr lang="en-US" sz="1600">
                <a:solidFill>
                  <a:srgbClr val="8F8F8F"/>
                </a:solidFill>
                <a:latin typeface="PT Serif"/>
                <a:ea typeface="PT Serif"/>
                <a:cs typeface="PT Serif"/>
                <a:sym typeface="PT Serif"/>
              </a:rPr>
              <a:t>Run second round of user testing and synthesize</a:t>
            </a:r>
            <a:endParaRPr lang="en-US" sz="1600"/>
          </a:p>
        </p:txBody>
      </p:sp>
      <p:sp>
        <p:nvSpPr>
          <p:cNvPr id="609" name="Google Shape;609;p14"/>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solidFill>
                  <a:srgbClr val="000000"/>
                </a:solidFill>
                <a:latin typeface="Source Sans Pro"/>
                <a:ea typeface="Source Sans Pro"/>
                <a:sym typeface="Arial"/>
                <a:hlinkClick r:id="rId4"/>
              </a:rPr>
              <a:t>Research notes and synthesis</a:t>
            </a:r>
            <a:endParaRPr lang="en-US" sz="1200" b="0" i="0" strike="noStrike" cap="none">
              <a:solidFill>
                <a:srgbClr val="000000"/>
              </a:solidFill>
              <a:latin typeface="Source Sans Pro"/>
              <a:ea typeface="Source Sans Pro"/>
              <a:sym typeface="Arial"/>
            </a:endParaRPr>
          </a:p>
        </p:txBody>
      </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03-08</a:t>
            </a:r>
            <a:r>
              <a:rPr lang="en-US" sz="1200" b="0" i="0" u="none" strike="noStrike" cap="none">
                <a:solidFill>
                  <a:srgbClr val="747C74"/>
                </a:solidFill>
                <a:latin typeface="Source Sans Pro"/>
                <a:ea typeface="Source Sans Pro"/>
                <a:cs typeface="Source Sans Pro"/>
                <a:sym typeface="Source Sans Pro"/>
              </a:rPr>
              <a:t> Sprint 3 Demo</a:t>
            </a:r>
            <a:endParaRPr sz="1200" b="0" i="0" u="none" strike="noStrike" cap="none">
              <a:solidFill>
                <a:srgbClr val="747C74"/>
              </a:solidFill>
              <a:latin typeface="Calibri"/>
              <a:ea typeface="Calibri"/>
              <a:cs typeface="Calibri"/>
              <a:sym typeface="Calibri"/>
            </a:endParaRPr>
          </a:p>
        </p:txBody>
      </p:sp>
      <p:sp>
        <p:nvSpPr>
          <p:cNvPr id="16" name="Google Shape;606;p14">
            <a:extLst>
              <a:ext uri="{FF2B5EF4-FFF2-40B4-BE49-F238E27FC236}">
                <a16:creationId xmlns:a16="http://schemas.microsoft.com/office/drawing/2014/main" id="{F29BBF2D-5F15-45EC-BE2A-14ABF1E18DB5}"/>
              </a:ext>
            </a:extLst>
          </p:cNvPr>
          <p:cNvSpPr txBox="1">
            <a:spLocks noGrp="1"/>
          </p:cNvSpPr>
          <p:nvPr/>
        </p:nvSpPr>
        <p:spPr>
          <a:xfrm>
            <a:off x="229688" y="2313214"/>
            <a:ext cx="9278258" cy="325187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1600"/>
              <a:t>8 30-minute research sessions with Veterans completed, </a:t>
            </a:r>
          </a:p>
          <a:p>
            <a:pPr lvl="1"/>
            <a:r>
              <a:rPr lang="en-US" sz="1400"/>
              <a:t>12 scheduled: 8 completed, 3 cancelled, 1 no show</a:t>
            </a:r>
          </a:p>
          <a:p>
            <a:r>
              <a:rPr lang="en-US" sz="1600"/>
              <a:t>2 Parts of the session included:</a:t>
            </a:r>
          </a:p>
          <a:p>
            <a:pPr lvl="1"/>
            <a:r>
              <a:rPr lang="en-US" sz="1400"/>
              <a:t>10-minute interview, 20-minute usability test with prototype of proposed solution</a:t>
            </a:r>
          </a:p>
          <a:p>
            <a:r>
              <a:rPr lang="en-US" sz="1600"/>
              <a:t>Research goals</a:t>
            </a:r>
          </a:p>
          <a:p>
            <a:pPr lvl="1"/>
            <a:r>
              <a:rPr lang="en-US" sz="1400"/>
              <a:t>Better understand how Veterans might find, use, and edit a digital copy of the 1095b form</a:t>
            </a:r>
          </a:p>
          <a:p>
            <a:pPr lvl="1"/>
            <a:r>
              <a:rPr lang="en-US" sz="1400"/>
              <a:t>Discover needs, pain points and preferences for physical or digital delivery of the form</a:t>
            </a:r>
          </a:p>
          <a:p>
            <a:pPr lvl="1"/>
            <a:r>
              <a:rPr lang="en-US" sz="1400"/>
              <a:t>Test usability of proposed solution</a:t>
            </a:r>
          </a:p>
          <a:p>
            <a:pPr marL="139700" indent="0">
              <a:buNone/>
            </a:pPr>
            <a:endParaRPr lang="en-US" sz="1600"/>
          </a:p>
          <a:p>
            <a:pPr marL="139700" indent="0">
              <a:buNone/>
            </a:pPr>
            <a:endParaRPr lang="en-US"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8"/>
        <p:cNvGrpSpPr/>
        <p:nvPr/>
      </p:nvGrpSpPr>
      <p:grpSpPr>
        <a:xfrm>
          <a:off x="0" y="0"/>
          <a:ext cx="0" cy="0"/>
          <a:chOff x="0" y="0"/>
          <a:chExt cx="0" cy="0"/>
        </a:xfrm>
      </p:grpSpPr>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11</a:t>
            </a:fld>
            <a:endParaRPr sz="1200" b="0" i="0" u="none" strike="noStrike" cap="none">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7069" y="750806"/>
            <a:ext cx="7985168" cy="1012585"/>
          </a:xfrm>
          <a:prstGeom prst="rect">
            <a:avLst/>
          </a:prstGeom>
          <a:noFill/>
          <a:ln>
            <a:noFill/>
          </a:ln>
        </p:spPr>
        <p:txBody>
          <a:bodyPr spcFirstLastPara="1" wrap="square" lIns="0" tIns="0" rIns="0" bIns="0" anchor="t" anchorCtr="0">
            <a:noAutofit/>
          </a:bodyPr>
          <a:lstStyle/>
          <a:p>
            <a:pPr>
              <a:lnSpc>
                <a:spcPct val="90000"/>
              </a:lnSpc>
            </a:pPr>
            <a:r>
              <a:rPr lang="en-US" sz="3200">
                <a:solidFill>
                  <a:schemeClr val="dk1"/>
                </a:solidFill>
                <a:latin typeface="PT Serif"/>
                <a:sym typeface="PT Serif"/>
              </a:rPr>
              <a:t>We conducted “think aloud” evaluative testing with a high fidelity prototype</a:t>
            </a:r>
            <a:endParaRPr lang="en-US">
              <a:solidFill>
                <a:schemeClr val="dk1"/>
              </a:solidFill>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3 Demo</a:t>
            </a:r>
            <a:endParaRPr sz="1200" b="0" i="0" u="none" strike="noStrike" cap="none">
              <a:solidFill>
                <a:srgbClr val="747C74"/>
              </a:solidFill>
              <a:latin typeface="Calibri"/>
              <a:ea typeface="Calibri"/>
              <a:cs typeface="Calibri"/>
              <a:sym typeface="Calibri"/>
            </a:endParaRPr>
          </a:p>
        </p:txBody>
      </p:sp>
      <p:pic>
        <p:nvPicPr>
          <p:cNvPr id="13" name="Picture 12">
            <a:extLst>
              <a:ext uri="{FF2B5EF4-FFF2-40B4-BE49-F238E27FC236}">
                <a16:creationId xmlns:a16="http://schemas.microsoft.com/office/drawing/2014/main" id="{40FC3295-7E0E-457F-AD49-C0AEEA72904B}"/>
              </a:ext>
            </a:extLst>
          </p:cNvPr>
          <p:cNvPicPr>
            <a:picLocks noChangeAspect="1"/>
          </p:cNvPicPr>
          <p:nvPr/>
        </p:nvPicPr>
        <p:blipFill rotWithShape="1">
          <a:blip r:embed="rId3"/>
          <a:srcRect l="16164" t="21287" r="2917" b="33196"/>
          <a:stretch/>
        </p:blipFill>
        <p:spPr>
          <a:xfrm>
            <a:off x="416882" y="1937366"/>
            <a:ext cx="11257324" cy="3817718"/>
          </a:xfrm>
          <a:prstGeom prst="rect">
            <a:avLst/>
          </a:prstGeom>
        </p:spPr>
      </p:pic>
    </p:spTree>
    <p:extLst>
      <p:ext uri="{BB962C8B-B14F-4D97-AF65-F5344CB8AC3E}">
        <p14:creationId xmlns:p14="http://schemas.microsoft.com/office/powerpoint/2010/main" val="1247347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8"/>
        <p:cNvGrpSpPr/>
        <p:nvPr/>
      </p:nvGrpSpPr>
      <p:grpSpPr>
        <a:xfrm>
          <a:off x="0" y="0"/>
          <a:ext cx="0" cy="0"/>
          <a:chOff x="0" y="0"/>
          <a:chExt cx="0" cy="0"/>
        </a:xfrm>
      </p:grpSpPr>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12</a:t>
            </a:fld>
            <a:endParaRPr sz="1200" b="0" i="0" u="none" strike="noStrike" cap="none">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7069" y="750806"/>
            <a:ext cx="7985168" cy="1012585"/>
          </a:xfrm>
          <a:prstGeom prst="rect">
            <a:avLst/>
          </a:prstGeom>
          <a:noFill/>
          <a:ln>
            <a:noFill/>
          </a:ln>
        </p:spPr>
        <p:txBody>
          <a:bodyPr spcFirstLastPara="1" wrap="square" lIns="0" tIns="0" rIns="0" bIns="0" anchor="t" anchorCtr="0">
            <a:noAutofit/>
          </a:bodyPr>
          <a:lstStyle/>
          <a:p>
            <a:r>
              <a:rPr lang="en-US" sz="3200">
                <a:solidFill>
                  <a:schemeClr val="dk1"/>
                </a:solidFill>
                <a:latin typeface="PT Serif"/>
                <a:sym typeface="PT Serif"/>
              </a:rPr>
              <a:t>High Level Findings</a:t>
            </a:r>
            <a:endParaRPr lang="en-US" sz="3200">
              <a:solidFill>
                <a:schemeClr val="dk1"/>
              </a:solidFill>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3 Demo</a:t>
            </a:r>
            <a:endParaRPr sz="1200" b="0" i="0" u="none" strike="noStrike" cap="none">
              <a:solidFill>
                <a:srgbClr val="747C74"/>
              </a:solidFill>
              <a:latin typeface="Calibri"/>
              <a:ea typeface="Calibri"/>
              <a:cs typeface="Calibri"/>
              <a:sym typeface="Calibri"/>
            </a:endParaRPr>
          </a:p>
        </p:txBody>
      </p:sp>
      <p:sp>
        <p:nvSpPr>
          <p:cNvPr id="11" name="Google Shape;606;p14">
            <a:extLst>
              <a:ext uri="{FF2B5EF4-FFF2-40B4-BE49-F238E27FC236}">
                <a16:creationId xmlns:a16="http://schemas.microsoft.com/office/drawing/2014/main" id="{9CB8DF22-4579-4522-AB7A-0CB2A1B2BE1B}"/>
              </a:ext>
            </a:extLst>
          </p:cNvPr>
          <p:cNvSpPr txBox="1">
            <a:spLocks noGrp="1"/>
          </p:cNvSpPr>
          <p:nvPr/>
        </p:nvSpPr>
        <p:spPr>
          <a:xfrm>
            <a:off x="214770" y="1423959"/>
            <a:ext cx="9278258" cy="426536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b="1"/>
              <a:t>8/8</a:t>
            </a:r>
            <a:r>
              <a:rPr lang="en-US"/>
              <a:t> Participants successfully completed the task </a:t>
            </a:r>
            <a:br>
              <a:rPr lang="en-US"/>
            </a:br>
            <a:r>
              <a:rPr lang="en-US"/>
              <a:t>	(Sign in, View 1095-B Form, then Download or Print)</a:t>
            </a:r>
          </a:p>
          <a:p>
            <a:pPr lvl="0"/>
            <a:r>
              <a:rPr lang="en-US" b="1"/>
              <a:t>7/8</a:t>
            </a:r>
            <a:r>
              <a:rPr lang="en-US"/>
              <a:t> Participants would prefer updating incorrect information on the website rather than calling the enrollment line</a:t>
            </a:r>
          </a:p>
          <a:p>
            <a:pPr lvl="0"/>
            <a:r>
              <a:rPr lang="en-US" b="1"/>
              <a:t>6/7 * </a:t>
            </a:r>
            <a:r>
              <a:rPr lang="en-US"/>
              <a:t>Participants thought the 1095-B landing page made sense as part of the Records section of the VA website. </a:t>
            </a:r>
          </a:p>
          <a:p>
            <a:pPr lvl="1"/>
            <a:r>
              <a:rPr lang="en-US"/>
              <a:t>* due to the participant being late to the session, we didn’t get to ask this question</a:t>
            </a:r>
          </a:p>
          <a:p>
            <a:pPr lvl="0"/>
            <a:r>
              <a:rPr lang="en-US" b="1"/>
              <a:t>6/8</a:t>
            </a:r>
            <a:r>
              <a:rPr lang="en-US"/>
              <a:t> Participants would prefer receiving the 1095-B form on the VA website rather than getting a paper copy in the mail.</a:t>
            </a:r>
          </a:p>
          <a:p>
            <a:pPr lvl="1"/>
            <a:r>
              <a:rPr lang="en-US"/>
              <a:t>1/8 would prefer both, 1/8 would prefer paper</a:t>
            </a:r>
          </a:p>
          <a:p>
            <a:pPr lvl="1"/>
            <a:r>
              <a:rPr lang="en-US"/>
              <a:t>All participants lived in states that don’t require proof of health care to file State taxes</a:t>
            </a:r>
          </a:p>
        </p:txBody>
      </p:sp>
    </p:spTree>
    <p:extLst>
      <p:ext uri="{BB962C8B-B14F-4D97-AF65-F5344CB8AC3E}">
        <p14:creationId xmlns:p14="http://schemas.microsoft.com/office/powerpoint/2010/main" val="1476966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8"/>
        <p:cNvGrpSpPr/>
        <p:nvPr/>
      </p:nvGrpSpPr>
      <p:grpSpPr>
        <a:xfrm>
          <a:off x="0" y="0"/>
          <a:ext cx="0" cy="0"/>
          <a:chOff x="0" y="0"/>
          <a:chExt cx="0" cy="0"/>
        </a:xfrm>
      </p:grpSpPr>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13</a:t>
            </a:fld>
            <a:endParaRPr sz="1200" b="0" i="0" u="none" strike="noStrike" cap="none">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7069" y="750806"/>
            <a:ext cx="7985168" cy="1012585"/>
          </a:xfrm>
          <a:prstGeom prst="rect">
            <a:avLst/>
          </a:prstGeom>
          <a:noFill/>
          <a:ln>
            <a:noFill/>
          </a:ln>
        </p:spPr>
        <p:txBody>
          <a:bodyPr spcFirstLastPara="1" wrap="square" lIns="0" tIns="0" rIns="0" bIns="0" anchor="t" anchorCtr="0">
            <a:noAutofit/>
          </a:bodyPr>
          <a:lstStyle/>
          <a:p>
            <a:r>
              <a:rPr lang="en-US" sz="3200">
                <a:solidFill>
                  <a:schemeClr val="dk1"/>
                </a:solidFill>
                <a:latin typeface="PT Serif"/>
                <a:sym typeface="PT Serif"/>
              </a:rPr>
              <a:t>Research Theme: Do I need this?</a:t>
            </a:r>
            <a:endParaRPr lang="en-US" sz="3200">
              <a:solidFill>
                <a:schemeClr val="dk1"/>
              </a:solidFill>
              <a:sym typeface="PT Serif"/>
            </a:endParaRPr>
          </a:p>
          <a:p>
            <a:endParaRPr lang="en-US" sz="3200">
              <a:solidFill>
                <a:schemeClr val="dk1"/>
              </a:solidFill>
              <a:latin typeface="PT Serif"/>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3 Demo</a:t>
            </a:r>
            <a:endParaRPr sz="1200" b="0" i="0" u="none" strike="noStrike" cap="none">
              <a:solidFill>
                <a:srgbClr val="747C74"/>
              </a:solidFill>
              <a:latin typeface="Calibri"/>
              <a:ea typeface="Calibri"/>
              <a:cs typeface="Calibri"/>
              <a:sym typeface="Calibri"/>
            </a:endParaRPr>
          </a:p>
        </p:txBody>
      </p:sp>
      <p:sp>
        <p:nvSpPr>
          <p:cNvPr id="11" name="Google Shape;606;p14">
            <a:extLst>
              <a:ext uri="{FF2B5EF4-FFF2-40B4-BE49-F238E27FC236}">
                <a16:creationId xmlns:a16="http://schemas.microsoft.com/office/drawing/2014/main" id="{9CB8DF22-4579-4522-AB7A-0CB2A1B2BE1B}"/>
              </a:ext>
            </a:extLst>
          </p:cNvPr>
          <p:cNvSpPr txBox="1">
            <a:spLocks noGrp="1"/>
          </p:cNvSpPr>
          <p:nvPr/>
        </p:nvSpPr>
        <p:spPr>
          <a:xfrm>
            <a:off x="194359" y="1798155"/>
            <a:ext cx="9278258" cy="426536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9700" indent="0">
              <a:spcAft>
                <a:spcPts val="2000"/>
              </a:spcAft>
              <a:buNone/>
            </a:pPr>
            <a:r>
              <a:rPr lang="en-US"/>
              <a:t>During the initial interview, we spoke to participants about their understanding of the 1095-B tax form and how they used it when filing their taxes. When asked “Do you know if the 1095-B form is required when you’re filing taxes?” </a:t>
            </a:r>
            <a:r>
              <a:rPr lang="en-US" b="1"/>
              <a:t>we saw the same theme of confusion over requirements that we saw in the first round of testing.</a:t>
            </a:r>
            <a:endParaRPr lang="en-US"/>
          </a:p>
          <a:p>
            <a:r>
              <a:rPr lang="en-US" sz="1600"/>
              <a:t>1 Participant thought it was a requirement to include the form when filing taxes</a:t>
            </a:r>
          </a:p>
          <a:p>
            <a:r>
              <a:rPr lang="en-US" sz="1600"/>
              <a:t>2  Participants were unsure if it was required, but reported including it with their taxes last year</a:t>
            </a:r>
          </a:p>
          <a:p>
            <a:r>
              <a:rPr lang="en-US" sz="1600"/>
              <a:t>3 Participants thought it was unneeded to include in tax filing, but kept it for their records</a:t>
            </a:r>
          </a:p>
          <a:p>
            <a:r>
              <a:rPr lang="en-US" sz="1600"/>
              <a:t>1 Participant reported shredding it because they didn’t need it</a:t>
            </a:r>
          </a:p>
          <a:p>
            <a:r>
              <a:rPr lang="en-US" sz="1600"/>
              <a:t>1 Participant wasn’t familiar with the form and didn’t recall ever receiving it in the mail</a:t>
            </a:r>
          </a:p>
          <a:p>
            <a:endParaRPr lang="en-US" sz="1600"/>
          </a:p>
        </p:txBody>
      </p:sp>
    </p:spTree>
    <p:extLst>
      <p:ext uri="{BB962C8B-B14F-4D97-AF65-F5344CB8AC3E}">
        <p14:creationId xmlns:p14="http://schemas.microsoft.com/office/powerpoint/2010/main" val="2981806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8"/>
        <p:cNvGrpSpPr/>
        <p:nvPr/>
      </p:nvGrpSpPr>
      <p:grpSpPr>
        <a:xfrm>
          <a:off x="0" y="0"/>
          <a:ext cx="0" cy="0"/>
          <a:chOff x="0" y="0"/>
          <a:chExt cx="0" cy="0"/>
        </a:xfrm>
      </p:grpSpPr>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14</a:t>
            </a:fld>
            <a:endParaRPr sz="1200" b="0" i="0" u="none" strike="noStrike" cap="none">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7069" y="750806"/>
            <a:ext cx="7985168" cy="1012585"/>
          </a:xfrm>
          <a:prstGeom prst="rect">
            <a:avLst/>
          </a:prstGeom>
          <a:noFill/>
          <a:ln>
            <a:noFill/>
          </a:ln>
        </p:spPr>
        <p:txBody>
          <a:bodyPr spcFirstLastPara="1" wrap="square" lIns="0" tIns="0" rIns="0" bIns="0" anchor="t" anchorCtr="0">
            <a:noAutofit/>
          </a:bodyPr>
          <a:lstStyle/>
          <a:p>
            <a:r>
              <a:rPr lang="en-US" sz="3200">
                <a:solidFill>
                  <a:schemeClr val="dk1"/>
                </a:solidFill>
                <a:latin typeface="PT Serif"/>
                <a:sym typeface="PT Serif"/>
              </a:rPr>
              <a:t>Research Theme: Do I need this?</a:t>
            </a:r>
            <a:endParaRPr lang="en-US" sz="3200">
              <a:solidFill>
                <a:schemeClr val="dk1"/>
              </a:solidFill>
              <a:sym typeface="PT Serif"/>
            </a:endParaRPr>
          </a:p>
          <a:p>
            <a:endParaRPr lang="en-US" sz="3200">
              <a:solidFill>
                <a:schemeClr val="dk1"/>
              </a:solidFill>
              <a:latin typeface="PT Serif"/>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3 Demo</a:t>
            </a:r>
            <a:endParaRPr sz="1200" b="0" i="0" u="none" strike="noStrike" cap="none">
              <a:solidFill>
                <a:srgbClr val="747C74"/>
              </a:solidFill>
              <a:latin typeface="Calibri"/>
              <a:ea typeface="Calibri"/>
              <a:cs typeface="Calibri"/>
              <a:sym typeface="Calibri"/>
            </a:endParaRPr>
          </a:p>
        </p:txBody>
      </p:sp>
      <p:sp>
        <p:nvSpPr>
          <p:cNvPr id="10" name="Google Shape;606;p14">
            <a:extLst>
              <a:ext uri="{FF2B5EF4-FFF2-40B4-BE49-F238E27FC236}">
                <a16:creationId xmlns:a16="http://schemas.microsoft.com/office/drawing/2014/main" id="{71139F01-DFC2-42E4-BAC4-D71F76E2A3F8}"/>
              </a:ext>
            </a:extLst>
          </p:cNvPr>
          <p:cNvSpPr txBox="1">
            <a:spLocks noGrp="1"/>
          </p:cNvSpPr>
          <p:nvPr/>
        </p:nvSpPr>
        <p:spPr>
          <a:xfrm>
            <a:off x="194360" y="1981852"/>
            <a:ext cx="9278258" cy="426536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9700" indent="0">
              <a:lnSpc>
                <a:spcPct val="100000"/>
              </a:lnSpc>
              <a:buNone/>
            </a:pPr>
            <a:r>
              <a:rPr lang="en-US" sz="2400"/>
              <a:t>“I don't really need it…[but] I filed it with my income tax paperwork. I don't know that anybody really needs it. Because there doesn't seem to be a lot of follow up with the IRS.”</a:t>
            </a:r>
            <a:br>
              <a:rPr lang="en-US" sz="2400"/>
            </a:br>
            <a:endParaRPr lang="en-US" sz="2400"/>
          </a:p>
          <a:p>
            <a:pPr marL="139700" indent="0">
              <a:buNone/>
            </a:pPr>
            <a:r>
              <a:rPr lang="en-US" sz="1400"/>
              <a:t>– Participant 11</a:t>
            </a:r>
          </a:p>
        </p:txBody>
      </p:sp>
    </p:spTree>
    <p:extLst>
      <p:ext uri="{BB962C8B-B14F-4D97-AF65-F5344CB8AC3E}">
        <p14:creationId xmlns:p14="http://schemas.microsoft.com/office/powerpoint/2010/main" val="2450786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8"/>
        <p:cNvGrpSpPr/>
        <p:nvPr/>
      </p:nvGrpSpPr>
      <p:grpSpPr>
        <a:xfrm>
          <a:off x="0" y="0"/>
          <a:ext cx="0" cy="0"/>
          <a:chOff x="0" y="0"/>
          <a:chExt cx="0" cy="0"/>
        </a:xfrm>
      </p:grpSpPr>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15</a:t>
            </a:fld>
            <a:endParaRPr sz="1200" b="0" i="0" u="none" strike="noStrike" cap="none">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7069" y="750806"/>
            <a:ext cx="7985168" cy="1012585"/>
          </a:xfrm>
          <a:prstGeom prst="rect">
            <a:avLst/>
          </a:prstGeom>
          <a:noFill/>
          <a:ln>
            <a:noFill/>
          </a:ln>
        </p:spPr>
        <p:txBody>
          <a:bodyPr spcFirstLastPara="1" wrap="square" lIns="0" tIns="0" rIns="0" bIns="0" anchor="t" anchorCtr="0">
            <a:noAutofit/>
          </a:bodyPr>
          <a:lstStyle/>
          <a:p>
            <a:r>
              <a:rPr lang="en-US" sz="3200">
                <a:solidFill>
                  <a:schemeClr val="dk1"/>
                </a:solidFill>
                <a:latin typeface="PT Serif"/>
                <a:sym typeface="PT Serif"/>
              </a:rPr>
              <a:t>Research Theme: Do I need this?</a:t>
            </a:r>
            <a:endParaRPr lang="en-US" sz="3200">
              <a:solidFill>
                <a:schemeClr val="dk1"/>
              </a:solidFill>
              <a:sym typeface="PT Serif"/>
            </a:endParaRPr>
          </a:p>
          <a:p>
            <a:endParaRPr lang="en-US" sz="3200">
              <a:solidFill>
                <a:schemeClr val="dk1"/>
              </a:solidFill>
              <a:latin typeface="PT Serif"/>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3 Demo</a:t>
            </a:r>
            <a:endParaRPr sz="1200" b="0" i="0" u="none" strike="noStrike" cap="none">
              <a:solidFill>
                <a:srgbClr val="747C74"/>
              </a:solidFill>
              <a:latin typeface="Calibri"/>
              <a:ea typeface="Calibri"/>
              <a:cs typeface="Calibri"/>
              <a:sym typeface="Calibri"/>
            </a:endParaRPr>
          </a:p>
        </p:txBody>
      </p:sp>
      <p:sp>
        <p:nvSpPr>
          <p:cNvPr id="11" name="Google Shape;606;p14">
            <a:extLst>
              <a:ext uri="{FF2B5EF4-FFF2-40B4-BE49-F238E27FC236}">
                <a16:creationId xmlns:a16="http://schemas.microsoft.com/office/drawing/2014/main" id="{66207E55-5359-4ADA-95DD-94BFCC10A49B}"/>
              </a:ext>
            </a:extLst>
          </p:cNvPr>
          <p:cNvSpPr txBox="1">
            <a:spLocks noGrp="1"/>
          </p:cNvSpPr>
          <p:nvPr/>
        </p:nvSpPr>
        <p:spPr>
          <a:xfrm>
            <a:off x="316824" y="1975048"/>
            <a:ext cx="5445149" cy="426536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9700" indent="0">
              <a:buNone/>
            </a:pPr>
            <a:r>
              <a:rPr lang="en-US" dirty="0"/>
              <a:t>After completing the task with the prototype, and seeing copy regarding 1095-B requirements, one participant asked:</a:t>
            </a:r>
          </a:p>
          <a:p>
            <a:pPr marL="139700" indent="0">
              <a:buNone/>
            </a:pPr>
            <a:endParaRPr lang="en-US" dirty="0"/>
          </a:p>
          <a:p>
            <a:pPr marL="139700" indent="0">
              <a:buNone/>
            </a:pPr>
            <a:r>
              <a:rPr lang="en-US" b="1" dirty="0"/>
              <a:t>"It says due to changes to the Affordable Care Act, this document is no longer required to file your federal taxes. So why do they still send it out? Because it’s no longer required." </a:t>
            </a:r>
            <a:endParaRPr lang="en-US" dirty="0"/>
          </a:p>
          <a:p>
            <a:pPr marL="139700" indent="0">
              <a:buNone/>
            </a:pPr>
            <a:r>
              <a:rPr lang="en-US" sz="1400" dirty="0"/>
              <a:t>– Participant 3</a:t>
            </a:r>
          </a:p>
          <a:p>
            <a:pPr marL="139700" indent="0">
              <a:buNone/>
            </a:pPr>
            <a:endParaRPr lang="en-US" b="1" dirty="0"/>
          </a:p>
        </p:txBody>
      </p:sp>
      <p:pic>
        <p:nvPicPr>
          <p:cNvPr id="12" name="Picture 11">
            <a:extLst>
              <a:ext uri="{FF2B5EF4-FFF2-40B4-BE49-F238E27FC236}">
                <a16:creationId xmlns:a16="http://schemas.microsoft.com/office/drawing/2014/main" id="{CEC0C0AD-1F8E-451E-937F-2B1C050C280F}"/>
              </a:ext>
            </a:extLst>
          </p:cNvPr>
          <p:cNvPicPr>
            <a:picLocks noChangeAspect="1"/>
          </p:cNvPicPr>
          <p:nvPr/>
        </p:nvPicPr>
        <p:blipFill rotWithShape="1">
          <a:blip r:embed="rId3"/>
          <a:srcRect l="29780" t="12485" r="14979" b="57871"/>
          <a:stretch/>
        </p:blipFill>
        <p:spPr>
          <a:xfrm>
            <a:off x="6162704" y="1975048"/>
            <a:ext cx="5610196" cy="4605508"/>
          </a:xfrm>
          <a:prstGeom prst="rect">
            <a:avLst/>
          </a:prstGeom>
        </p:spPr>
      </p:pic>
      <p:sp>
        <p:nvSpPr>
          <p:cNvPr id="13" name="Rectangle 12">
            <a:extLst>
              <a:ext uri="{FF2B5EF4-FFF2-40B4-BE49-F238E27FC236}">
                <a16:creationId xmlns:a16="http://schemas.microsoft.com/office/drawing/2014/main" id="{A6979886-657F-4940-B607-E2D3900A6200}"/>
              </a:ext>
            </a:extLst>
          </p:cNvPr>
          <p:cNvSpPr/>
          <p:nvPr/>
        </p:nvSpPr>
        <p:spPr>
          <a:xfrm>
            <a:off x="6161138" y="3068877"/>
            <a:ext cx="5610196" cy="1208925"/>
          </a:xfrm>
          <a:prstGeom prst="rect">
            <a:avLst/>
          </a:prstGeom>
          <a:noFill/>
          <a:ln w="50800">
            <a:solidFill>
              <a:srgbClr val="017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Tree>
    <p:extLst>
      <p:ext uri="{BB962C8B-B14F-4D97-AF65-F5344CB8AC3E}">
        <p14:creationId xmlns:p14="http://schemas.microsoft.com/office/powerpoint/2010/main" val="1429660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8"/>
        <p:cNvGrpSpPr/>
        <p:nvPr/>
      </p:nvGrpSpPr>
      <p:grpSpPr>
        <a:xfrm>
          <a:off x="0" y="0"/>
          <a:ext cx="0" cy="0"/>
          <a:chOff x="0" y="0"/>
          <a:chExt cx="0" cy="0"/>
        </a:xfrm>
      </p:grpSpPr>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16</a:t>
            </a:fld>
            <a:endParaRPr sz="1200" b="0" i="0" u="none" strike="noStrike" cap="none">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7069" y="717675"/>
            <a:ext cx="7985168" cy="1012585"/>
          </a:xfrm>
          <a:prstGeom prst="rect">
            <a:avLst/>
          </a:prstGeom>
          <a:noFill/>
          <a:ln>
            <a:noFill/>
          </a:ln>
        </p:spPr>
        <p:txBody>
          <a:bodyPr spcFirstLastPara="1" wrap="square" lIns="0" tIns="0" rIns="0" bIns="0" anchor="t" anchorCtr="0">
            <a:noAutofit/>
          </a:bodyPr>
          <a:lstStyle/>
          <a:p>
            <a:r>
              <a:rPr lang="en-US" sz="3200">
                <a:solidFill>
                  <a:schemeClr val="dk1"/>
                </a:solidFill>
                <a:latin typeface="PT Serif"/>
                <a:sym typeface="PT Serif"/>
              </a:rPr>
              <a:t>Research Theme:</a:t>
            </a:r>
            <a:br>
              <a:rPr lang="en-US" sz="3200">
                <a:latin typeface="PT Serif"/>
                <a:sym typeface="PT Serif"/>
              </a:rPr>
            </a:br>
            <a:r>
              <a:rPr lang="en-US" sz="3200">
                <a:solidFill>
                  <a:schemeClr val="dk1"/>
                </a:solidFill>
                <a:latin typeface="PT Serif"/>
                <a:sym typeface="PT Serif"/>
              </a:rPr>
              <a:t>Fixing the Form</a:t>
            </a:r>
            <a:endParaRPr lang="en-US" sz="3200">
              <a:solidFill>
                <a:schemeClr val="dk1"/>
              </a:solidFill>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3 Demo</a:t>
            </a:r>
            <a:endParaRPr sz="1200" b="0" i="0" u="none" strike="noStrike" cap="none">
              <a:solidFill>
                <a:srgbClr val="747C74"/>
              </a:solidFill>
              <a:latin typeface="Calibri"/>
              <a:ea typeface="Calibri"/>
              <a:cs typeface="Calibri"/>
              <a:sym typeface="Calibri"/>
            </a:endParaRPr>
          </a:p>
        </p:txBody>
      </p:sp>
      <p:sp>
        <p:nvSpPr>
          <p:cNvPr id="14" name="Rectangle 13">
            <a:extLst>
              <a:ext uri="{FF2B5EF4-FFF2-40B4-BE49-F238E27FC236}">
                <a16:creationId xmlns:a16="http://schemas.microsoft.com/office/drawing/2014/main" id="{C44380D4-4198-4C11-80C9-DEA29086C7F4}"/>
              </a:ext>
            </a:extLst>
          </p:cNvPr>
          <p:cNvSpPr/>
          <p:nvPr/>
        </p:nvSpPr>
        <p:spPr>
          <a:xfrm>
            <a:off x="6161138" y="1763391"/>
            <a:ext cx="5610196" cy="11676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15" name="Google Shape;606;p14">
            <a:extLst>
              <a:ext uri="{FF2B5EF4-FFF2-40B4-BE49-F238E27FC236}">
                <a16:creationId xmlns:a16="http://schemas.microsoft.com/office/drawing/2014/main" id="{C40C0FAD-9F93-4E01-ABFC-57C166168227}"/>
              </a:ext>
            </a:extLst>
          </p:cNvPr>
          <p:cNvSpPr txBox="1">
            <a:spLocks noGrp="1"/>
          </p:cNvSpPr>
          <p:nvPr/>
        </p:nvSpPr>
        <p:spPr>
          <a:xfrm>
            <a:off x="221574" y="2532941"/>
            <a:ext cx="4656009" cy="426536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9700" indent="0">
              <a:buNone/>
            </a:pPr>
            <a:r>
              <a:rPr lang="en-US" b="1"/>
              <a:t>6/8</a:t>
            </a:r>
            <a:r>
              <a:rPr lang="en-US"/>
              <a:t> Participants found the Help sections and said they </a:t>
            </a:r>
            <a:r>
              <a:rPr lang="en-US" b="1"/>
              <a:t>would call the enrollment phone number to fix any mistakes on the form.</a:t>
            </a:r>
            <a:br>
              <a:rPr lang="en-US" b="1"/>
            </a:br>
            <a:endParaRPr lang="en-US" b="1"/>
          </a:p>
          <a:p>
            <a:pPr marL="139700" indent="0">
              <a:buNone/>
            </a:pPr>
            <a:r>
              <a:rPr lang="en-US"/>
              <a:t>However, </a:t>
            </a:r>
            <a:r>
              <a:rPr lang="en-US" b="1"/>
              <a:t>3/8</a:t>
            </a:r>
            <a:r>
              <a:rPr lang="en-US"/>
              <a:t> Participants would first try selecting “Change Your Address” before calling the enrollment center.</a:t>
            </a:r>
          </a:p>
        </p:txBody>
      </p:sp>
      <p:pic>
        <p:nvPicPr>
          <p:cNvPr id="16" name="Picture 15">
            <a:extLst>
              <a:ext uri="{FF2B5EF4-FFF2-40B4-BE49-F238E27FC236}">
                <a16:creationId xmlns:a16="http://schemas.microsoft.com/office/drawing/2014/main" id="{E925C589-BFA3-49C0-A698-8100D396603E}"/>
              </a:ext>
            </a:extLst>
          </p:cNvPr>
          <p:cNvPicPr>
            <a:picLocks noChangeAspect="1"/>
          </p:cNvPicPr>
          <p:nvPr/>
        </p:nvPicPr>
        <p:blipFill rotWithShape="1">
          <a:blip r:embed="rId3"/>
          <a:srcRect l="8843"/>
          <a:stretch/>
        </p:blipFill>
        <p:spPr>
          <a:xfrm>
            <a:off x="5423770" y="0"/>
            <a:ext cx="7246909" cy="12160866"/>
          </a:xfrm>
          <a:prstGeom prst="rect">
            <a:avLst/>
          </a:prstGeom>
        </p:spPr>
      </p:pic>
      <p:sp>
        <p:nvSpPr>
          <p:cNvPr id="17" name="Rectangle 16">
            <a:extLst>
              <a:ext uri="{FF2B5EF4-FFF2-40B4-BE49-F238E27FC236}">
                <a16:creationId xmlns:a16="http://schemas.microsoft.com/office/drawing/2014/main" id="{AC74907E-7D0E-445D-BC49-B25AC2687B00}"/>
              </a:ext>
            </a:extLst>
          </p:cNvPr>
          <p:cNvSpPr/>
          <p:nvPr/>
        </p:nvSpPr>
        <p:spPr>
          <a:xfrm>
            <a:off x="5649239" y="2945127"/>
            <a:ext cx="1077238" cy="228600"/>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18" name="Rectangle 17">
            <a:extLst>
              <a:ext uri="{FF2B5EF4-FFF2-40B4-BE49-F238E27FC236}">
                <a16:creationId xmlns:a16="http://schemas.microsoft.com/office/drawing/2014/main" id="{1213DF2E-15D7-4AF8-8F97-4364A779509A}"/>
              </a:ext>
            </a:extLst>
          </p:cNvPr>
          <p:cNvSpPr/>
          <p:nvPr/>
        </p:nvSpPr>
        <p:spPr>
          <a:xfrm>
            <a:off x="7126843" y="5198301"/>
            <a:ext cx="4234264" cy="1210349"/>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Tree>
    <p:extLst>
      <p:ext uri="{BB962C8B-B14F-4D97-AF65-F5344CB8AC3E}">
        <p14:creationId xmlns:p14="http://schemas.microsoft.com/office/powerpoint/2010/main" val="240558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8"/>
        <p:cNvGrpSpPr/>
        <p:nvPr/>
      </p:nvGrpSpPr>
      <p:grpSpPr>
        <a:xfrm>
          <a:off x="0" y="0"/>
          <a:ext cx="0" cy="0"/>
          <a:chOff x="0" y="0"/>
          <a:chExt cx="0" cy="0"/>
        </a:xfrm>
      </p:grpSpPr>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17</a:t>
            </a:fld>
            <a:endParaRPr sz="1200" b="0" i="0" u="none" strike="noStrike" cap="none">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7069" y="750806"/>
            <a:ext cx="7985168" cy="1012585"/>
          </a:xfrm>
          <a:prstGeom prst="rect">
            <a:avLst/>
          </a:prstGeom>
          <a:noFill/>
          <a:ln>
            <a:noFill/>
          </a:ln>
        </p:spPr>
        <p:txBody>
          <a:bodyPr spcFirstLastPara="1" wrap="square" lIns="0" tIns="0" rIns="0" bIns="0" anchor="t" anchorCtr="0">
            <a:noAutofit/>
          </a:bodyPr>
          <a:lstStyle/>
          <a:p>
            <a:r>
              <a:rPr lang="en-US" sz="3200">
                <a:solidFill>
                  <a:schemeClr val="dk1"/>
                </a:solidFill>
                <a:latin typeface="PT Serif"/>
                <a:sym typeface="PT Serif"/>
              </a:rPr>
              <a:t>Research Theme: Fixing the Form</a:t>
            </a:r>
            <a:endParaRPr lang="en-US" sz="3200">
              <a:solidFill>
                <a:schemeClr val="dk1"/>
              </a:solidFill>
            </a:endParaRPr>
          </a:p>
          <a:p>
            <a:endParaRPr lang="en-US" sz="3200">
              <a:solidFill>
                <a:schemeClr val="dk1"/>
              </a:solidFill>
              <a:latin typeface="PT Serif"/>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3 Demo</a:t>
            </a:r>
            <a:endParaRPr sz="1200" b="0" i="0" u="none" strike="noStrike" cap="none">
              <a:solidFill>
                <a:srgbClr val="747C74"/>
              </a:solidFill>
              <a:latin typeface="Calibri"/>
              <a:ea typeface="Calibri"/>
              <a:cs typeface="Calibri"/>
              <a:sym typeface="Calibri"/>
            </a:endParaRPr>
          </a:p>
        </p:txBody>
      </p:sp>
      <p:sp>
        <p:nvSpPr>
          <p:cNvPr id="4" name="Google Shape;606;p14">
            <a:extLst>
              <a:ext uri="{FF2B5EF4-FFF2-40B4-BE49-F238E27FC236}">
                <a16:creationId xmlns:a16="http://schemas.microsoft.com/office/drawing/2014/main" id="{5992639D-E934-42DC-A980-48F82C96EC74}"/>
              </a:ext>
            </a:extLst>
          </p:cNvPr>
          <p:cNvSpPr txBox="1">
            <a:spLocks noGrp="1"/>
          </p:cNvSpPr>
          <p:nvPr/>
        </p:nvSpPr>
        <p:spPr>
          <a:xfrm>
            <a:off x="207966" y="1532815"/>
            <a:ext cx="8536670" cy="219027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9700" indent="0">
              <a:buNone/>
            </a:pPr>
            <a:r>
              <a:rPr lang="en-US" b="1"/>
              <a:t>7/8</a:t>
            </a:r>
            <a:r>
              <a:rPr lang="en-US"/>
              <a:t> Participants said they would prefer to correct any mistakes on the form digitally, either by filling in a form or sending a secure message. </a:t>
            </a:r>
          </a:p>
          <a:p>
            <a:pPr marL="139700" indent="0">
              <a:buNone/>
            </a:pPr>
            <a:r>
              <a:rPr lang="en-US"/>
              <a:t>Some reasons being:</a:t>
            </a:r>
          </a:p>
          <a:p>
            <a:r>
              <a:rPr lang="en-US" sz="1800"/>
              <a:t>“[With an online form] I could get a digital receipt” -P4</a:t>
            </a:r>
          </a:p>
          <a:p>
            <a:r>
              <a:rPr lang="en-US" sz="1800"/>
              <a:t>“I prefer secure messaging if someone got back to you to confirm it was changed.” – P1</a:t>
            </a:r>
          </a:p>
        </p:txBody>
      </p:sp>
      <p:sp>
        <p:nvSpPr>
          <p:cNvPr id="22" name="Google Shape;606;p14">
            <a:extLst>
              <a:ext uri="{FF2B5EF4-FFF2-40B4-BE49-F238E27FC236}">
                <a16:creationId xmlns:a16="http://schemas.microsoft.com/office/drawing/2014/main" id="{5137ABF4-F6B5-42A9-BCDF-9D64B30EAF83}"/>
              </a:ext>
            </a:extLst>
          </p:cNvPr>
          <p:cNvSpPr txBox="1">
            <a:spLocks noGrp="1"/>
          </p:cNvSpPr>
          <p:nvPr/>
        </p:nvSpPr>
        <p:spPr>
          <a:xfrm>
            <a:off x="344037" y="3920867"/>
            <a:ext cx="8808812" cy="136023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None/>
            </a:pPr>
            <a:r>
              <a:rPr lang="en-US" sz="1800"/>
              <a:t>The remaining participant preferred the phone or visiting the VA in person so “I don’t have to worry about making a mistake.” This participant was elderly, rarely used their computer and still filed their taxes using paper forms. </a:t>
            </a:r>
            <a:endParaRPr lang="en-US" sz="2400"/>
          </a:p>
        </p:txBody>
      </p:sp>
    </p:spTree>
    <p:extLst>
      <p:ext uri="{BB962C8B-B14F-4D97-AF65-F5344CB8AC3E}">
        <p14:creationId xmlns:p14="http://schemas.microsoft.com/office/powerpoint/2010/main" val="2531382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8"/>
        <p:cNvGrpSpPr/>
        <p:nvPr/>
      </p:nvGrpSpPr>
      <p:grpSpPr>
        <a:xfrm>
          <a:off x="0" y="0"/>
          <a:ext cx="0" cy="0"/>
          <a:chOff x="0" y="0"/>
          <a:chExt cx="0" cy="0"/>
        </a:xfrm>
      </p:grpSpPr>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18</a:t>
            </a:fld>
            <a:endParaRPr sz="1200" b="0" i="0" u="none" strike="noStrike" cap="none">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7069" y="750806"/>
            <a:ext cx="7985168" cy="1012585"/>
          </a:xfrm>
          <a:prstGeom prst="rect">
            <a:avLst/>
          </a:prstGeom>
          <a:noFill/>
          <a:ln>
            <a:noFill/>
          </a:ln>
        </p:spPr>
        <p:txBody>
          <a:bodyPr spcFirstLastPara="1" wrap="square" lIns="0" tIns="0" rIns="0" bIns="0" anchor="t" anchorCtr="0">
            <a:noAutofit/>
          </a:bodyPr>
          <a:lstStyle/>
          <a:p>
            <a:r>
              <a:rPr lang="en-US" sz="3200">
                <a:solidFill>
                  <a:schemeClr val="dk1"/>
                </a:solidFill>
                <a:latin typeface="PT Serif"/>
                <a:sym typeface="PT Serif"/>
              </a:rPr>
              <a:t>Recommendations</a:t>
            </a:r>
            <a:endParaRPr lang="en-US" sz="3200">
              <a:solidFill>
                <a:schemeClr val="dk1"/>
              </a:solidFill>
              <a:sym typeface="PT Serif"/>
            </a:endParaRPr>
          </a:p>
          <a:p>
            <a:endParaRPr lang="en-US" sz="3200">
              <a:solidFill>
                <a:schemeClr val="dk1"/>
              </a:solidFill>
              <a:latin typeface="PT Serif"/>
            </a:endParaRPr>
          </a:p>
          <a:p>
            <a:endParaRPr lang="en-US" sz="3200">
              <a:solidFill>
                <a:schemeClr val="dk1"/>
              </a:solidFill>
              <a:latin typeface="PT Serif"/>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3 Demo</a:t>
            </a:r>
            <a:endParaRPr sz="1200" b="0" i="0" u="none" strike="noStrike" cap="none">
              <a:solidFill>
                <a:srgbClr val="747C74"/>
              </a:solidFill>
              <a:latin typeface="Calibri"/>
              <a:ea typeface="Calibri"/>
              <a:cs typeface="Calibri"/>
              <a:sym typeface="Calibri"/>
            </a:endParaRPr>
          </a:p>
        </p:txBody>
      </p:sp>
      <p:sp>
        <p:nvSpPr>
          <p:cNvPr id="11" name="Google Shape;606;p14">
            <a:extLst>
              <a:ext uri="{FF2B5EF4-FFF2-40B4-BE49-F238E27FC236}">
                <a16:creationId xmlns:a16="http://schemas.microsoft.com/office/drawing/2014/main" id="{991BF3A0-F899-4018-94A6-59F43CD78CEB}"/>
              </a:ext>
            </a:extLst>
          </p:cNvPr>
          <p:cNvSpPr txBox="1">
            <a:spLocks noGrp="1"/>
          </p:cNvSpPr>
          <p:nvPr/>
        </p:nvSpPr>
        <p:spPr>
          <a:xfrm>
            <a:off x="201164" y="1716512"/>
            <a:ext cx="9278258" cy="270054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Design is strong and ready to launch</a:t>
            </a:r>
          </a:p>
          <a:p>
            <a:pPr lvl="0"/>
            <a:r>
              <a:rPr lang="en-US"/>
              <a:t>Add additional content on “Change Your Address” landing page directing user to call enrollment center, should they follow that path to update the form</a:t>
            </a:r>
          </a:p>
          <a:p>
            <a:pPr lvl="0"/>
            <a:r>
              <a:rPr lang="en-US"/>
              <a:t>Consider adding online form on authenticated 1095-B page to easily update address or other incorrect information, preventing the user from following other paths or making a phone call (Post MVP).</a:t>
            </a:r>
          </a:p>
        </p:txBody>
      </p:sp>
    </p:spTree>
    <p:extLst>
      <p:ext uri="{BB962C8B-B14F-4D97-AF65-F5344CB8AC3E}">
        <p14:creationId xmlns:p14="http://schemas.microsoft.com/office/powerpoint/2010/main" val="2464714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3"/>
        <p:cNvGrpSpPr/>
        <p:nvPr/>
      </p:nvGrpSpPr>
      <p:grpSpPr>
        <a:xfrm>
          <a:off x="0" y="0"/>
          <a:ext cx="0" cy="0"/>
          <a:chOff x="0" y="0"/>
          <a:chExt cx="0" cy="0"/>
        </a:xfrm>
      </p:grpSpPr>
      <p:sp>
        <p:nvSpPr>
          <p:cNvPr id="616" name="Google Shape;616;p15"/>
          <p:cNvSpPr txBox="1"/>
          <p:nvPr/>
        </p:nvSpPr>
        <p:spPr>
          <a:xfrm>
            <a:off x="410079" y="750806"/>
            <a:ext cx="3758515" cy="203584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2800">
                <a:solidFill>
                  <a:schemeClr val="dk1"/>
                </a:solidFill>
                <a:latin typeface="PT Serif"/>
                <a:ea typeface="PT Serif"/>
                <a:cs typeface="PT Serif"/>
                <a:sym typeface="PT Serif"/>
              </a:rPr>
              <a:t>W</a:t>
            </a:r>
            <a:r>
              <a:rPr lang="en-US" sz="2800" b="0" i="0" u="none" strike="noStrike" cap="none">
                <a:solidFill>
                  <a:schemeClr val="dk1"/>
                </a:solidFill>
                <a:latin typeface="PT Serif"/>
                <a:ea typeface="PT Serif"/>
                <a:cs typeface="PT Serif"/>
                <a:sym typeface="PT Serif"/>
              </a:rPr>
              <a:t>e updated our designs to incorporate feedback from Veterans and stakeholders</a:t>
            </a:r>
            <a:endParaRPr sz="2800" b="0" i="0" u="none" strike="noStrike" cap="none">
              <a:solidFill>
                <a:schemeClr val="dk1"/>
              </a:solidFill>
              <a:latin typeface="PT Serif"/>
              <a:ea typeface="PT Serif"/>
              <a:cs typeface="PT Serif"/>
              <a:sym typeface="PT Serif"/>
            </a:endParaRPr>
          </a:p>
        </p:txBody>
      </p:sp>
      <p:sp>
        <p:nvSpPr>
          <p:cNvPr id="620" name="Google Shape;620;p15"/>
          <p:cNvSpPr txBox="1"/>
          <p:nvPr/>
        </p:nvSpPr>
        <p:spPr>
          <a:xfrm>
            <a:off x="420624" y="2743200"/>
            <a:ext cx="4058961" cy="2660728"/>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bg2"/>
                </a:solidFill>
                <a:latin typeface="PT Serif" panose="020A0603040505020204" pitchFamily="18" charset="0"/>
                <a:ea typeface="PT Serif"/>
                <a:cs typeface="PT Serif"/>
                <a:sym typeface="PT Serif"/>
                <a:hlinkClick r:id="rId3">
                  <a:extLst>
                    <a:ext uri="{A12FA001-AC4F-418D-AE19-62706E023703}">
                      <ahyp:hlinkClr xmlns:ahyp="http://schemas.microsoft.com/office/drawing/2018/hyperlinkcolor" val="tx"/>
                    </a:ext>
                  </a:extLst>
                </a:hlinkClick>
              </a:rPr>
              <a:t>User Story</a:t>
            </a:r>
            <a:r>
              <a:rPr lang="en-US" b="0" i="0" strike="noStrike" cap="none">
                <a:solidFill>
                  <a:schemeClr val="bg2"/>
                </a:solidFill>
                <a:latin typeface="PT Serif" panose="020A0603040505020204" pitchFamily="18" charset="0"/>
                <a:ea typeface="PT Serif"/>
                <a:cs typeface="PT Serif"/>
                <a:sym typeface="PT Serif"/>
              </a:rPr>
              <a:t>:</a:t>
            </a:r>
            <a:r>
              <a:rPr lang="en-US" b="0" i="0" u="none" strike="noStrike" cap="none">
                <a:solidFill>
                  <a:schemeClr val="dk2"/>
                </a:solidFill>
                <a:latin typeface="PT Serif" panose="020A0603040505020204" pitchFamily="18" charset="0"/>
                <a:ea typeface="PT Serif"/>
                <a:cs typeface="PT Serif"/>
                <a:sym typeface="PT Serif"/>
              </a:rPr>
              <a:t>  </a:t>
            </a:r>
            <a:r>
              <a:rPr lang="en-US" b="0" i="0" u="none" strike="noStrike" cap="none">
                <a:solidFill>
                  <a:srgbClr val="8F8F8F"/>
                </a:solidFill>
                <a:latin typeface="PT Serif" panose="020A0603040505020204" pitchFamily="18" charset="0"/>
                <a:ea typeface="PT Serif"/>
                <a:cs typeface="PT Serif"/>
                <a:sym typeface="PT Serif"/>
              </a:rPr>
              <a:t>Finalized content for landing page</a:t>
            </a:r>
            <a:endParaRPr lang="en-US">
              <a:solidFill>
                <a:srgbClr val="8F8F8F"/>
              </a:solidFill>
              <a:latin typeface="PT Serif" panose="020A0603040505020204" pitchFamily="18" charset="0"/>
              <a:ea typeface="PT Serif"/>
              <a:cs typeface="PT Serif"/>
            </a:endParaRPr>
          </a:p>
          <a:p>
            <a:pPr>
              <a:lnSpc>
                <a:spcPct val="115000"/>
              </a:lnSpc>
              <a:buSzPts val="1400"/>
            </a:pPr>
            <a:r>
              <a:rPr lang="en-US" b="0" i="0" strike="noStrike" cap="none">
                <a:solidFill>
                  <a:schemeClr val="dk1"/>
                </a:solidFill>
                <a:latin typeface="PT Serif" panose="020A0603040505020204" pitchFamily="18" charset="0"/>
                <a:ea typeface="PT Serif"/>
                <a:cs typeface="PT Serif"/>
                <a:sym typeface="PT Serif"/>
                <a:hlinkClick r:id="rId4">
                  <a:extLst>
                    <a:ext uri="{A12FA001-AC4F-418D-AE19-62706E023703}">
                      <ahyp:hlinkClr xmlns:ahyp="http://schemas.microsoft.com/office/drawing/2018/hyperlinkcolor" val="tx"/>
                    </a:ext>
                  </a:extLst>
                </a:hlinkClick>
              </a:rPr>
              <a:t>User Story</a:t>
            </a:r>
            <a:r>
              <a:rPr lang="en-US" b="0" i="0" strike="noStrike" cap="none">
                <a:solidFill>
                  <a:schemeClr val="dk1"/>
                </a:solidFill>
                <a:latin typeface="PT Serif" panose="020A0603040505020204" pitchFamily="18" charset="0"/>
                <a:ea typeface="PT Serif"/>
                <a:cs typeface="PT Serif"/>
                <a:sym typeface="PT Serif"/>
              </a:rPr>
              <a:t>:</a:t>
            </a:r>
            <a:r>
              <a:rPr lang="en-US">
                <a:solidFill>
                  <a:schemeClr val="dk1"/>
                </a:solidFill>
                <a:latin typeface="PT Serif" panose="020A0603040505020204" pitchFamily="18" charset="0"/>
                <a:ea typeface="PT Serif"/>
                <a:cs typeface="PT Serif"/>
                <a:sym typeface="PT Serif"/>
              </a:rPr>
              <a:t> </a:t>
            </a:r>
            <a:r>
              <a:rPr lang="en-US" b="0" i="0" strike="noStrike" cap="none">
                <a:solidFill>
                  <a:schemeClr val="dk2"/>
                </a:solidFill>
                <a:latin typeface="PT Serif" panose="020A0603040505020204" pitchFamily="18" charset="0"/>
                <a:ea typeface="PT Serif"/>
                <a:cs typeface="PT Serif"/>
                <a:sym typeface="PT Serif"/>
              </a:rPr>
              <a:t> </a:t>
            </a:r>
            <a:r>
              <a:rPr lang="en-US">
                <a:solidFill>
                  <a:srgbClr val="8F8F8F"/>
                </a:solidFill>
                <a:latin typeface="PT Serif" panose="020A0603040505020204" pitchFamily="18" charset="0"/>
                <a:ea typeface="PT Serif"/>
                <a:cs typeface="PT Serif"/>
                <a:sym typeface="PT Serif"/>
              </a:rPr>
              <a:t>Iterated designs based on VA-PO and research feedback</a:t>
            </a:r>
          </a:p>
          <a:p>
            <a:pPr>
              <a:lnSpc>
                <a:spcPct val="115000"/>
              </a:lnSpc>
              <a:buSzPts val="1400"/>
            </a:pPr>
            <a:r>
              <a:rPr lang="en-US" b="0" i="0" strike="noStrike" cap="none">
                <a:solidFill>
                  <a:schemeClr val="bg2"/>
                </a:solidFill>
                <a:latin typeface="PT Serif" panose="020A0603040505020204" pitchFamily="18" charset="0"/>
                <a:ea typeface="PT Serif"/>
                <a:cs typeface="PT Serif"/>
                <a:sym typeface="PT Serif"/>
                <a:hlinkClick r:id="rId5">
                  <a:extLst>
                    <a:ext uri="{A12FA001-AC4F-418D-AE19-62706E023703}">
                      <ahyp:hlinkClr xmlns:ahyp="http://schemas.microsoft.com/office/drawing/2018/hyperlinkcolor" val="tx"/>
                    </a:ext>
                  </a:extLst>
                </a:hlinkClick>
              </a:rPr>
              <a:t>User Story</a:t>
            </a:r>
            <a:r>
              <a:rPr lang="en-US" b="0" i="0" strike="noStrike" cap="none">
                <a:solidFill>
                  <a:schemeClr val="bg2"/>
                </a:solidFill>
                <a:latin typeface="PT Serif" panose="020A0603040505020204" pitchFamily="18" charset="0"/>
                <a:ea typeface="PT Serif"/>
                <a:cs typeface="PT Serif"/>
                <a:sym typeface="PT Serif"/>
              </a:rPr>
              <a:t>:</a:t>
            </a:r>
            <a:r>
              <a:rPr lang="en-US" b="0" i="0" u="none" strike="noStrike" cap="none">
                <a:solidFill>
                  <a:schemeClr val="dk2"/>
                </a:solidFill>
                <a:latin typeface="PT Serif" panose="020A0603040505020204" pitchFamily="18" charset="0"/>
                <a:ea typeface="PT Serif"/>
                <a:cs typeface="PT Serif"/>
                <a:sym typeface="PT Serif"/>
              </a:rPr>
              <a:t> </a:t>
            </a:r>
            <a:r>
              <a:rPr lang="en-US" b="0" i="0" u="none" strike="noStrike" cap="none">
                <a:solidFill>
                  <a:srgbClr val="8F8F8F"/>
                </a:solidFill>
                <a:latin typeface="PT Serif" panose="020A0603040505020204" pitchFamily="18" charset="0"/>
                <a:ea typeface="PT Serif"/>
                <a:cs typeface="PT Serif"/>
                <a:sym typeface="PT Serif"/>
              </a:rPr>
              <a:t>I</a:t>
            </a:r>
            <a:r>
              <a:rPr lang="en-US">
                <a:solidFill>
                  <a:srgbClr val="8F8F8F"/>
                </a:solidFill>
                <a:latin typeface="PT Serif" panose="020A0603040505020204" pitchFamily="18" charset="0"/>
                <a:ea typeface="PT Serif"/>
                <a:cs typeface="PT Serif"/>
                <a:sym typeface="PT Serif"/>
              </a:rPr>
              <a:t>terate designs based on business owner feedback</a:t>
            </a:r>
            <a:endParaRPr lang="en-US">
              <a:solidFill>
                <a:srgbClr val="8F8F8F"/>
              </a:solidFill>
              <a:latin typeface="PT Serif" panose="020A0603040505020204" pitchFamily="18" charset="0"/>
              <a:ea typeface="PT Serif"/>
              <a:cs typeface="PT Serif"/>
            </a:endParaRPr>
          </a:p>
          <a:p>
            <a:pPr>
              <a:lnSpc>
                <a:spcPct val="115000"/>
              </a:lnSpc>
              <a:buSzPts val="1400"/>
            </a:pPr>
            <a:r>
              <a:rPr lang="en-US" b="0" i="0" strike="noStrike" cap="none">
                <a:solidFill>
                  <a:schemeClr val="bg2"/>
                </a:solidFill>
                <a:latin typeface="PT Serif" panose="020A0603040505020204" pitchFamily="18" charset="0"/>
                <a:ea typeface="PT Serif"/>
                <a:cs typeface="PT Serif"/>
                <a:sym typeface="PT Serif"/>
                <a:hlinkClick r:id="rId6">
                  <a:extLst>
                    <a:ext uri="{A12FA001-AC4F-418D-AE19-62706E023703}">
                      <ahyp:hlinkClr xmlns:ahyp="http://schemas.microsoft.com/office/drawing/2018/hyperlinkcolor" val="tx"/>
                    </a:ext>
                  </a:extLst>
                </a:hlinkClick>
              </a:rPr>
              <a:t>User Story</a:t>
            </a:r>
            <a:r>
              <a:rPr lang="en-US" b="0" i="0" strike="noStrike" cap="none">
                <a:solidFill>
                  <a:schemeClr val="bg2"/>
                </a:solidFill>
                <a:latin typeface="PT Serif" panose="020A0603040505020204" pitchFamily="18" charset="0"/>
                <a:ea typeface="PT Serif"/>
                <a:cs typeface="PT Serif"/>
                <a:sym typeface="PT Serif"/>
              </a:rPr>
              <a:t>:</a:t>
            </a:r>
            <a:r>
              <a:rPr lang="en-US" b="0" i="0" u="none" strike="noStrike" cap="none">
                <a:solidFill>
                  <a:schemeClr val="dk2"/>
                </a:solidFill>
                <a:latin typeface="PT Serif" panose="020A0603040505020204" pitchFamily="18" charset="0"/>
                <a:ea typeface="PT Serif"/>
                <a:cs typeface="PT Serif"/>
                <a:sym typeface="PT Serif"/>
              </a:rPr>
              <a:t> </a:t>
            </a:r>
            <a:r>
              <a:rPr lang="en-US" b="0" i="0" u="none" strike="noStrike" cap="none">
                <a:solidFill>
                  <a:srgbClr val="8F8F8F"/>
                </a:solidFill>
                <a:latin typeface="PT Serif" panose="020A0603040505020204" pitchFamily="18" charset="0"/>
                <a:ea typeface="PT Serif"/>
                <a:cs typeface="PT Serif"/>
                <a:sym typeface="PT Serif"/>
              </a:rPr>
              <a:t>I</a:t>
            </a:r>
            <a:r>
              <a:rPr lang="en-US">
                <a:solidFill>
                  <a:srgbClr val="8F8F8F"/>
                </a:solidFill>
                <a:latin typeface="PT Serif" panose="020A0603040505020204" pitchFamily="18" charset="0"/>
                <a:ea typeface="PT Serif"/>
                <a:cs typeface="PT Serif"/>
                <a:sym typeface="PT Serif"/>
              </a:rPr>
              <a:t>terate designs based on collaboration cycle midpoint review</a:t>
            </a:r>
            <a:endParaRPr lang="en-US">
              <a:solidFill>
                <a:srgbClr val="8F8F8F"/>
              </a:solidFill>
              <a:latin typeface="PT Serif" panose="020A0603040505020204" pitchFamily="18" charset="0"/>
              <a:ea typeface="PT Serif"/>
              <a:cs typeface="PT Serif"/>
            </a:endParaRPr>
          </a:p>
          <a:p>
            <a:r>
              <a:rPr lang="en-US" b="0" i="0" strike="noStrike" cap="none">
                <a:solidFill>
                  <a:schemeClr val="bg2"/>
                </a:solidFill>
                <a:latin typeface="PT Serif" panose="020A0603040505020204" pitchFamily="18" charset="0"/>
                <a:ea typeface="PT Serif"/>
                <a:sym typeface="PT Serif"/>
                <a:hlinkClick r:id="rId7">
                  <a:extLst>
                    <a:ext uri="{A12FA001-AC4F-418D-AE19-62706E023703}">
                      <ahyp:hlinkClr xmlns:ahyp="http://schemas.microsoft.com/office/drawing/2018/hyperlinkcolor" val="tx"/>
                    </a:ext>
                  </a:extLst>
                </a:hlinkClick>
              </a:rPr>
              <a:t>User</a:t>
            </a:r>
            <a:r>
              <a:rPr lang="en-US">
                <a:solidFill>
                  <a:schemeClr val="bg2"/>
                </a:solidFill>
                <a:latin typeface="PT Serif" panose="020A0603040505020204" pitchFamily="18" charset="0"/>
                <a:ea typeface="PT Serif"/>
                <a:sym typeface="PT Serif"/>
                <a:hlinkClick r:id="rId7">
                  <a:extLst>
                    <a:ext uri="{A12FA001-AC4F-418D-AE19-62706E023703}">
                      <ahyp:hlinkClr xmlns:ahyp="http://schemas.microsoft.com/office/drawing/2018/hyperlinkcolor" val="tx"/>
                    </a:ext>
                  </a:extLst>
                </a:hlinkClick>
              </a:rPr>
              <a:t> </a:t>
            </a:r>
            <a:r>
              <a:rPr lang="en-US" b="0" i="0" strike="noStrike" cap="none">
                <a:solidFill>
                  <a:schemeClr val="bg2"/>
                </a:solidFill>
                <a:latin typeface="PT Serif" panose="020A0603040505020204" pitchFamily="18" charset="0"/>
                <a:ea typeface="PT Serif"/>
                <a:sym typeface="PT Serif"/>
                <a:hlinkClick r:id="rId7">
                  <a:extLst>
                    <a:ext uri="{A12FA001-AC4F-418D-AE19-62706E023703}">
                      <ahyp:hlinkClr xmlns:ahyp="http://schemas.microsoft.com/office/drawing/2018/hyperlinkcolor" val="tx"/>
                    </a:ext>
                  </a:extLst>
                </a:hlinkClick>
              </a:rPr>
              <a:t>Story</a:t>
            </a:r>
            <a:r>
              <a:rPr lang="en-US" b="0" i="0" strike="noStrike" cap="none">
                <a:solidFill>
                  <a:srgbClr val="202120"/>
                </a:solidFill>
                <a:latin typeface="PT Serif" panose="020A0603040505020204" pitchFamily="18" charset="0"/>
                <a:ea typeface="PT Serif"/>
                <a:sym typeface="PT Serif"/>
              </a:rPr>
              <a:t>:</a:t>
            </a:r>
            <a:r>
              <a:rPr lang="en-US" b="0" i="0" u="none" strike="noStrike" cap="none">
                <a:solidFill>
                  <a:srgbClr val="202120"/>
                </a:solidFill>
                <a:latin typeface="PT Serif" panose="020A0603040505020204" pitchFamily="18" charset="0"/>
                <a:ea typeface="PT Serif"/>
                <a:sym typeface="PT Serif"/>
              </a:rPr>
              <a:t> </a:t>
            </a:r>
            <a:r>
              <a:rPr lang="en-US">
                <a:solidFill>
                  <a:srgbClr val="8F8F8F"/>
                </a:solidFill>
                <a:latin typeface="PT Serif" panose="020A0603040505020204" pitchFamily="18" charset="0"/>
                <a:ea typeface="PT Serif"/>
              </a:rPr>
              <a:t>Update prototype for second round of user testing</a:t>
            </a:r>
            <a:endParaRPr lang="en-US">
              <a:latin typeface="PT Serif" panose="020A0603040505020204" pitchFamily="18" charset="0"/>
              <a:ea typeface="PT Serif"/>
            </a:endParaRPr>
          </a:p>
          <a:p>
            <a:pPr>
              <a:lnSpc>
                <a:spcPct val="114999"/>
              </a:lnSpc>
              <a:buSzPts val="1400"/>
            </a:pPr>
            <a:endParaRPr lang="en-US">
              <a:solidFill>
                <a:srgbClr val="8F8F8F"/>
              </a:solidFill>
              <a:latin typeface="PT Serif"/>
              <a:ea typeface="PT Serif"/>
              <a:cs typeface="PT Serif"/>
            </a:endParaRPr>
          </a:p>
          <a:p>
            <a:pPr>
              <a:lnSpc>
                <a:spcPct val="115000"/>
              </a:lnSpc>
              <a:buSzPts val="1400"/>
            </a:pPr>
            <a:endParaRPr lang="en-US">
              <a:solidFill>
                <a:srgbClr val="8F8F8F"/>
              </a:solidFill>
              <a:latin typeface="PT Serif"/>
              <a:ea typeface="PT Serif"/>
              <a:cs typeface="PT Serif"/>
            </a:endParaRPr>
          </a:p>
        </p:txBody>
      </p:sp>
      <p:grpSp>
        <p:nvGrpSpPr>
          <p:cNvPr id="9" name="Google Shape;602;p14">
            <a:extLst>
              <a:ext uri="{FF2B5EF4-FFF2-40B4-BE49-F238E27FC236}">
                <a16:creationId xmlns:a16="http://schemas.microsoft.com/office/drawing/2014/main" id="{05E19E48-B4E9-449E-A058-92E5CEAB7640}"/>
              </a:ext>
            </a:extLst>
          </p:cNvPr>
          <p:cNvGrpSpPr/>
          <p:nvPr/>
        </p:nvGrpSpPr>
        <p:grpSpPr>
          <a:xfrm>
            <a:off x="410431" y="309109"/>
            <a:ext cx="5150524" cy="369094"/>
            <a:chOff x="410431" y="309109"/>
            <a:chExt cx="5150524" cy="369094"/>
          </a:xfrm>
        </p:grpSpPr>
        <p:sp>
          <p:nvSpPr>
            <p:cNvPr id="20" name="Google Shape;603;p14">
              <a:extLst>
                <a:ext uri="{FF2B5EF4-FFF2-40B4-BE49-F238E27FC236}">
                  <a16:creationId xmlns:a16="http://schemas.microsoft.com/office/drawing/2014/main" id="{9E7075AF-F616-4520-BC84-0C46B1F8E3E8}"/>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21" name="Google Shape;604;p14">
              <a:extLst>
                <a:ext uri="{FF2B5EF4-FFF2-40B4-BE49-F238E27FC236}">
                  <a16:creationId xmlns:a16="http://schemas.microsoft.com/office/drawing/2014/main" id="{3FF578D4-4FB2-4797-A4AC-7C286ECC3CC1}"/>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11" name="Google Shape;337;p6">
            <a:extLst>
              <a:ext uri="{FF2B5EF4-FFF2-40B4-BE49-F238E27FC236}">
                <a16:creationId xmlns:a16="http://schemas.microsoft.com/office/drawing/2014/main" id="{B8747EB6-5160-4889-A9E1-0A810192FC7B}"/>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3 Demo</a:t>
            </a:r>
            <a:endParaRPr sz="1200" b="0" i="0" u="none" strike="noStrike" cap="none">
              <a:solidFill>
                <a:srgbClr val="747C74"/>
              </a:solidFill>
              <a:latin typeface="Calibri"/>
              <a:ea typeface="Calibri"/>
              <a:cs typeface="Calibri"/>
              <a:sym typeface="Calibri"/>
            </a:endParaRPr>
          </a:p>
        </p:txBody>
      </p:sp>
      <p:sp>
        <p:nvSpPr>
          <p:cNvPr id="16" name="Rectangle 15">
            <a:extLst>
              <a:ext uri="{FF2B5EF4-FFF2-40B4-BE49-F238E27FC236}">
                <a16:creationId xmlns:a16="http://schemas.microsoft.com/office/drawing/2014/main" id="{8A8E2FB6-A608-4B9E-A208-3AABA014F4B7}"/>
              </a:ext>
            </a:extLst>
          </p:cNvPr>
          <p:cNvSpPr/>
          <p:nvPr/>
        </p:nvSpPr>
        <p:spPr>
          <a:xfrm>
            <a:off x="4777408" y="-1657"/>
            <a:ext cx="7412934" cy="685799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 name="Google Shape;614;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19</a:t>
            </a:fld>
            <a:endParaRPr sz="1200" b="0" i="0" u="none" strike="noStrike" cap="none">
              <a:solidFill>
                <a:srgbClr val="8A8A8A"/>
              </a:solidFill>
              <a:latin typeface="Source Sans Pro"/>
              <a:ea typeface="Source Sans Pro"/>
              <a:cs typeface="Source Sans Pro"/>
              <a:sym typeface="Source Sans Pro"/>
            </a:endParaRPr>
          </a:p>
        </p:txBody>
      </p:sp>
      <p:sp>
        <p:nvSpPr>
          <p:cNvPr id="4" name="Google Shape;606;p14">
            <a:extLst>
              <a:ext uri="{FF2B5EF4-FFF2-40B4-BE49-F238E27FC236}">
                <a16:creationId xmlns:a16="http://schemas.microsoft.com/office/drawing/2014/main" id="{8664ED83-2132-45F4-B45F-21B12202B1A8}"/>
              </a:ext>
            </a:extLst>
          </p:cNvPr>
          <p:cNvSpPr txBox="1">
            <a:spLocks noGrp="1"/>
          </p:cNvSpPr>
          <p:nvPr>
            <p:ph type="body" idx="1"/>
          </p:nvPr>
        </p:nvSpPr>
        <p:spPr>
          <a:xfrm>
            <a:off x="5148680" y="680704"/>
            <a:ext cx="1854276" cy="42761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000"/>
              </a:spcBef>
              <a:spcAft>
                <a:spcPts val="0"/>
              </a:spcAft>
              <a:buSzPts val="1400"/>
              <a:buNone/>
            </a:pPr>
            <a:r>
              <a:rPr lang="en-US" sz="1400"/>
              <a:t>Unauthenticated</a:t>
            </a:r>
          </a:p>
        </p:txBody>
      </p:sp>
      <p:sp>
        <p:nvSpPr>
          <p:cNvPr id="5" name="Google Shape;606;p14">
            <a:extLst>
              <a:ext uri="{FF2B5EF4-FFF2-40B4-BE49-F238E27FC236}">
                <a16:creationId xmlns:a16="http://schemas.microsoft.com/office/drawing/2014/main" id="{30DE53D9-4673-4899-9DF5-C4F777452DAD}"/>
              </a:ext>
            </a:extLst>
          </p:cNvPr>
          <p:cNvSpPr txBox="1">
            <a:spLocks/>
          </p:cNvSpPr>
          <p:nvPr/>
        </p:nvSpPr>
        <p:spPr>
          <a:xfrm>
            <a:off x="8699824" y="691178"/>
            <a:ext cx="1854276" cy="427610"/>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Font typeface="Noto Sans Symbols"/>
              <a:buNone/>
            </a:pPr>
            <a:r>
              <a:rPr lang="en-US" sz="1400"/>
              <a:t>Authenticated</a:t>
            </a:r>
          </a:p>
        </p:txBody>
      </p:sp>
      <p:sp>
        <p:nvSpPr>
          <p:cNvPr id="10" name="Google Shape;470;p9">
            <a:extLst>
              <a:ext uri="{FF2B5EF4-FFF2-40B4-BE49-F238E27FC236}">
                <a16:creationId xmlns:a16="http://schemas.microsoft.com/office/drawing/2014/main" id="{07509EF3-7D95-47DB-B37C-6EF4E0F9EE9D}"/>
              </a:ext>
            </a:extLst>
          </p:cNvPr>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18" name="Google Shape;641;p16">
            <a:extLst>
              <a:ext uri="{FF2B5EF4-FFF2-40B4-BE49-F238E27FC236}">
                <a16:creationId xmlns:a16="http://schemas.microsoft.com/office/drawing/2014/main" id="{C5BCFE83-CBCC-4D51-BA66-8FF2BB039877}"/>
              </a:ext>
            </a:extLst>
          </p:cNvPr>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lvl="1" algn="r">
              <a:buSzPts val="1400"/>
            </a:pPr>
            <a:r>
              <a:rPr lang="en-US" sz="1200" b="0" i="0" strike="noStrike" cap="none" dirty="0">
                <a:solidFill>
                  <a:srgbClr val="000000"/>
                </a:solidFill>
                <a:latin typeface="Source Sans Pro"/>
                <a:ea typeface="Source Sans Pro"/>
                <a:sym typeface="Arial"/>
              </a:rPr>
              <a:t>Auth (</a:t>
            </a:r>
            <a:r>
              <a:rPr lang="en-US" sz="1200" b="0" i="0" strike="noStrike" cap="none" dirty="0">
                <a:solidFill>
                  <a:srgbClr val="000000"/>
                </a:solidFill>
                <a:latin typeface="Source Sans Pro"/>
                <a:ea typeface="Source Sans Pro"/>
                <a:sym typeface="Arial"/>
                <a:hlinkClick r:id="rId8"/>
              </a:rPr>
              <a:t>desk</a:t>
            </a:r>
            <a:r>
              <a:rPr lang="en-US" sz="1200" b="0" i="0" strike="noStrike" cap="none" dirty="0">
                <a:solidFill>
                  <a:srgbClr val="000000"/>
                </a:solidFill>
                <a:latin typeface="Source Sans Pro"/>
                <a:ea typeface="Source Sans Pro"/>
                <a:sym typeface="Arial"/>
              </a:rPr>
              <a:t>, </a:t>
            </a:r>
            <a:r>
              <a:rPr lang="en-US" sz="1200" b="0" i="0" strike="noStrike" cap="none" dirty="0">
                <a:solidFill>
                  <a:srgbClr val="000000"/>
                </a:solidFill>
                <a:latin typeface="Source Sans Pro"/>
                <a:ea typeface="Source Sans Pro"/>
                <a:sym typeface="Arial"/>
                <a:hlinkClick r:id="rId9"/>
              </a:rPr>
              <a:t>mobile</a:t>
            </a:r>
            <a:r>
              <a:rPr lang="en-US" sz="1200" b="0" i="0" strike="noStrike" cap="none" dirty="0">
                <a:solidFill>
                  <a:srgbClr val="000000"/>
                </a:solidFill>
                <a:latin typeface="Source Sans Pro"/>
                <a:ea typeface="Source Sans Pro"/>
                <a:sym typeface="Arial"/>
              </a:rPr>
              <a:t>) &amp; </a:t>
            </a:r>
            <a:r>
              <a:rPr lang="en-US" sz="1200" b="0" i="0" strike="noStrike" cap="none" dirty="0" err="1">
                <a:solidFill>
                  <a:srgbClr val="000000"/>
                </a:solidFill>
                <a:latin typeface="Source Sans Pro"/>
                <a:ea typeface="Source Sans Pro"/>
                <a:sym typeface="Arial"/>
              </a:rPr>
              <a:t>Unauth</a:t>
            </a:r>
            <a:r>
              <a:rPr lang="en-US" sz="1200" b="0" i="0" strike="noStrike" cap="none" dirty="0">
                <a:solidFill>
                  <a:srgbClr val="000000"/>
                </a:solidFill>
                <a:latin typeface="Source Sans Pro"/>
                <a:ea typeface="Source Sans Pro"/>
                <a:sym typeface="Arial"/>
              </a:rPr>
              <a:t> (</a:t>
            </a:r>
            <a:r>
              <a:rPr lang="en-US" sz="1200" b="0" i="0" strike="noStrike" cap="none" dirty="0">
                <a:solidFill>
                  <a:srgbClr val="000000"/>
                </a:solidFill>
                <a:latin typeface="Source Sans Pro"/>
                <a:ea typeface="Source Sans Pro"/>
                <a:sym typeface="Arial"/>
                <a:hlinkClick r:id="rId10"/>
              </a:rPr>
              <a:t>desk</a:t>
            </a:r>
            <a:r>
              <a:rPr lang="en-US" sz="1200" b="0" i="0" strike="noStrike" cap="none" dirty="0">
                <a:solidFill>
                  <a:srgbClr val="000000"/>
                </a:solidFill>
                <a:latin typeface="Source Sans Pro"/>
                <a:ea typeface="Source Sans Pro"/>
                <a:sym typeface="Arial"/>
              </a:rPr>
              <a:t>, </a:t>
            </a:r>
            <a:r>
              <a:rPr lang="en-US" sz="1200" b="0" i="0" strike="noStrike" cap="none" dirty="0">
                <a:solidFill>
                  <a:srgbClr val="000000"/>
                </a:solidFill>
                <a:latin typeface="Source Sans Pro"/>
                <a:ea typeface="Source Sans Pro"/>
                <a:sym typeface="Arial"/>
                <a:hlinkClick r:id="rId11"/>
              </a:rPr>
              <a:t>mobile</a:t>
            </a:r>
            <a:r>
              <a:rPr lang="en-US" sz="1200" b="0" i="0" strike="noStrike" cap="none" dirty="0">
                <a:solidFill>
                  <a:srgbClr val="000000"/>
                </a:solidFill>
                <a:latin typeface="Source Sans Pro"/>
                <a:ea typeface="Source Sans Pro"/>
                <a:sym typeface="Arial"/>
              </a:rPr>
              <a:t>) Links</a:t>
            </a:r>
          </a:p>
        </p:txBody>
      </p:sp>
      <p:pic>
        <p:nvPicPr>
          <p:cNvPr id="6" name="Picture 7">
            <a:extLst>
              <a:ext uri="{FF2B5EF4-FFF2-40B4-BE49-F238E27FC236}">
                <a16:creationId xmlns:a16="http://schemas.microsoft.com/office/drawing/2014/main" id="{EF346E96-9E7C-4B70-81A0-389E372B166A}"/>
              </a:ext>
            </a:extLst>
          </p:cNvPr>
          <p:cNvPicPr>
            <a:picLocks noChangeAspect="1"/>
          </p:cNvPicPr>
          <p:nvPr/>
        </p:nvPicPr>
        <p:blipFill>
          <a:blip r:embed="rId12"/>
          <a:stretch>
            <a:fillRect/>
          </a:stretch>
        </p:blipFill>
        <p:spPr>
          <a:xfrm>
            <a:off x="4890052" y="899645"/>
            <a:ext cx="7116417" cy="481023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0"/>
        <p:cNvGrpSpPr/>
        <p:nvPr/>
      </p:nvGrpSpPr>
      <p:grpSpPr>
        <a:xfrm>
          <a:off x="0" y="0"/>
          <a:ext cx="0" cy="0"/>
          <a:chOff x="0" y="0"/>
          <a:chExt cx="0" cy="0"/>
        </a:xfrm>
      </p:grpSpPr>
      <p:sp>
        <p:nvSpPr>
          <p:cNvPr id="191" name="Google Shape;191;p2"/>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Get to know the team</a:t>
            </a:r>
            <a:endParaRPr/>
          </a:p>
        </p:txBody>
      </p:sp>
      <p:sp>
        <p:nvSpPr>
          <p:cNvPr id="192" name="Google Shape;192;p2"/>
          <p:cNvSpPr txBox="1">
            <a:spLocks noGrp="1"/>
          </p:cNvSpPr>
          <p:nvPr>
            <p:ph type="body" idx="4294967295"/>
          </p:nvPr>
        </p:nvSpPr>
        <p:spPr>
          <a:xfrm>
            <a:off x="419100" y="1253332"/>
            <a:ext cx="1446561" cy="2770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accent2"/>
              </a:buClr>
              <a:buSzPts val="1600"/>
              <a:buNone/>
            </a:pPr>
            <a:r>
              <a:rPr lang="en-US" sz="1600">
                <a:solidFill>
                  <a:schemeClr val="accent2"/>
                </a:solidFill>
              </a:rPr>
              <a:t>Core team</a:t>
            </a:r>
            <a:endParaRPr/>
          </a:p>
        </p:txBody>
      </p:sp>
      <p:sp>
        <p:nvSpPr>
          <p:cNvPr id="193" name="Google Shape;193;p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a:t>
            </a:fld>
            <a:endParaRPr>
              <a:latin typeface="Source Sans Pro"/>
              <a:ea typeface="Source Sans Pro"/>
              <a:cs typeface="Source Sans Pro"/>
              <a:sym typeface="Source Sans Pro"/>
            </a:endParaRPr>
          </a:p>
        </p:txBody>
      </p:sp>
      <p:sp>
        <p:nvSpPr>
          <p:cNvPr id="194" name="Google Shape;194;p2"/>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sp>
        <p:nvSpPr>
          <p:cNvPr id="195" name="Google Shape;195;p2"/>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03-08</a:t>
            </a:r>
            <a:r>
              <a:rPr lang="en-US" sz="1200" b="0" i="0" u="none" strike="noStrike" cap="none">
                <a:solidFill>
                  <a:srgbClr val="747C74"/>
                </a:solidFill>
                <a:latin typeface="Source Sans Pro"/>
                <a:ea typeface="Source Sans Pro"/>
                <a:cs typeface="Source Sans Pro"/>
                <a:sym typeface="Source Sans Pro"/>
              </a:rPr>
              <a:t> Sprint 3 Demo</a:t>
            </a:r>
            <a:endParaRPr sz="1800" b="0" i="0" u="none" strike="noStrike" cap="none">
              <a:solidFill>
                <a:srgbClr val="747C74"/>
              </a:solidFill>
              <a:latin typeface="Calibri"/>
              <a:ea typeface="Calibri"/>
              <a:cs typeface="Calibri"/>
              <a:sym typeface="Calibri"/>
            </a:endParaRPr>
          </a:p>
        </p:txBody>
      </p:sp>
      <p:sp>
        <p:nvSpPr>
          <p:cNvPr id="196" name="Google Shape;196;p2"/>
          <p:cNvSpPr txBox="1"/>
          <p:nvPr/>
        </p:nvSpPr>
        <p:spPr>
          <a:xfrm>
            <a:off x="8647320" y="1368152"/>
            <a:ext cx="1446561" cy="277000"/>
          </a:xfrm>
          <a:prstGeom prst="rect">
            <a:avLst/>
          </a:prstGeom>
          <a:noFill/>
          <a:ln>
            <a:noFill/>
          </a:ln>
        </p:spPr>
        <p:txBody>
          <a:bodyPr spcFirstLastPara="1" wrap="square" lIns="0" tIns="45700" rIns="0" bIns="45700" anchor="t" anchorCtr="0">
            <a:normAutofit fontScale="92500" lnSpcReduction="10000"/>
          </a:bodyPr>
          <a:lstStyle/>
          <a:p>
            <a:pPr marL="0" marR="0" lvl="0" indent="0" algn="l" rtl="0">
              <a:lnSpc>
                <a:spcPct val="90000"/>
              </a:lnSpc>
              <a:spcBef>
                <a:spcPts val="0"/>
              </a:spcBef>
              <a:spcAft>
                <a:spcPts val="0"/>
              </a:spcAft>
              <a:buClr>
                <a:schemeClr val="accent2"/>
              </a:buClr>
              <a:buSzPct val="100000"/>
              <a:buFont typeface="Arial"/>
              <a:buNone/>
            </a:pPr>
            <a:r>
              <a:rPr lang="en-US" sz="1600" b="0" i="0" u="none" strike="noStrike" cap="none">
                <a:solidFill>
                  <a:schemeClr val="accent2"/>
                </a:solidFill>
                <a:latin typeface="PT Serif"/>
                <a:ea typeface="PT Serif"/>
                <a:cs typeface="PT Serif"/>
                <a:sym typeface="PT Serif"/>
              </a:rPr>
              <a:t>Executive team</a:t>
            </a:r>
            <a:endParaRPr/>
          </a:p>
        </p:txBody>
      </p:sp>
      <p:sp>
        <p:nvSpPr>
          <p:cNvPr id="197" name="Google Shape;197;p2"/>
          <p:cNvSpPr txBox="1"/>
          <p:nvPr/>
        </p:nvSpPr>
        <p:spPr>
          <a:xfrm>
            <a:off x="438638" y="1716674"/>
            <a:ext cx="1446561"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PRODUCT</a:t>
            </a:r>
            <a:endParaRPr/>
          </a:p>
        </p:txBody>
      </p:sp>
      <p:sp>
        <p:nvSpPr>
          <p:cNvPr id="198" name="Google Shape;198;p2"/>
          <p:cNvSpPr txBox="1"/>
          <p:nvPr/>
        </p:nvSpPr>
        <p:spPr>
          <a:xfrm>
            <a:off x="5565833" y="1716019"/>
            <a:ext cx="921014" cy="355291"/>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ENGINEERING</a:t>
            </a:r>
            <a:endParaRPr/>
          </a:p>
        </p:txBody>
      </p:sp>
      <p:sp>
        <p:nvSpPr>
          <p:cNvPr id="199" name="Google Shape;199;p2"/>
          <p:cNvSpPr txBox="1"/>
          <p:nvPr/>
        </p:nvSpPr>
        <p:spPr>
          <a:xfrm>
            <a:off x="431739" y="4127535"/>
            <a:ext cx="1446561"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DESIGN</a:t>
            </a:r>
            <a:endParaRPr/>
          </a:p>
        </p:txBody>
      </p:sp>
      <p:pic>
        <p:nvPicPr>
          <p:cNvPr id="200" name="Google Shape;200;p2"/>
          <p:cNvPicPr preferRelativeResize="0"/>
          <p:nvPr/>
        </p:nvPicPr>
        <p:blipFill rotWithShape="1">
          <a:blip r:embed="rId3">
            <a:alphaModFix/>
          </a:blip>
          <a:srcRect/>
          <a:stretch/>
        </p:blipFill>
        <p:spPr>
          <a:xfrm>
            <a:off x="433438" y="2138451"/>
            <a:ext cx="891768" cy="891768"/>
          </a:xfrm>
          <a:prstGeom prst="ellipse">
            <a:avLst/>
          </a:prstGeom>
          <a:noFill/>
          <a:ln>
            <a:noFill/>
          </a:ln>
        </p:spPr>
      </p:pic>
      <p:pic>
        <p:nvPicPr>
          <p:cNvPr id="201" name="Google Shape;201;p2"/>
          <p:cNvPicPr preferRelativeResize="0"/>
          <p:nvPr/>
        </p:nvPicPr>
        <p:blipFill rotWithShape="1">
          <a:blip r:embed="rId4">
            <a:alphaModFix/>
          </a:blip>
          <a:srcRect l="25632" t="13823" r="25632" b="26974"/>
          <a:stretch/>
        </p:blipFill>
        <p:spPr>
          <a:xfrm>
            <a:off x="3021992" y="2147271"/>
            <a:ext cx="891768" cy="891768"/>
          </a:xfrm>
          <a:prstGeom prst="ellipse">
            <a:avLst/>
          </a:prstGeom>
          <a:noFill/>
          <a:ln>
            <a:noFill/>
          </a:ln>
        </p:spPr>
      </p:pic>
      <p:pic>
        <p:nvPicPr>
          <p:cNvPr id="202" name="Google Shape;202;p2"/>
          <p:cNvPicPr preferRelativeResize="0"/>
          <p:nvPr/>
        </p:nvPicPr>
        <p:blipFill rotWithShape="1">
          <a:blip r:embed="rId5">
            <a:alphaModFix/>
          </a:blip>
          <a:srcRect t="11610" b="16390"/>
          <a:stretch/>
        </p:blipFill>
        <p:spPr>
          <a:xfrm>
            <a:off x="4287675" y="2142835"/>
            <a:ext cx="891768" cy="891768"/>
          </a:xfrm>
          <a:prstGeom prst="ellipse">
            <a:avLst/>
          </a:prstGeom>
          <a:noFill/>
          <a:ln>
            <a:noFill/>
          </a:ln>
        </p:spPr>
      </p:pic>
      <p:pic>
        <p:nvPicPr>
          <p:cNvPr id="203" name="Google Shape;203;p2"/>
          <p:cNvPicPr preferRelativeResize="0"/>
          <p:nvPr/>
        </p:nvPicPr>
        <p:blipFill rotWithShape="1">
          <a:blip r:embed="rId6">
            <a:alphaModFix/>
          </a:blip>
          <a:srcRect l="16160" t="7457" r="11694" b="20393"/>
          <a:stretch/>
        </p:blipFill>
        <p:spPr>
          <a:xfrm>
            <a:off x="419100" y="4512084"/>
            <a:ext cx="889673" cy="889673"/>
          </a:xfrm>
          <a:prstGeom prst="ellipse">
            <a:avLst/>
          </a:prstGeom>
          <a:noFill/>
          <a:ln>
            <a:noFill/>
          </a:ln>
        </p:spPr>
      </p:pic>
      <p:pic>
        <p:nvPicPr>
          <p:cNvPr id="204" name="Google Shape;204;p2"/>
          <p:cNvPicPr preferRelativeResize="0"/>
          <p:nvPr/>
        </p:nvPicPr>
        <p:blipFill rotWithShape="1">
          <a:blip r:embed="rId7">
            <a:alphaModFix/>
          </a:blip>
          <a:srcRect/>
          <a:stretch/>
        </p:blipFill>
        <p:spPr>
          <a:xfrm>
            <a:off x="1717424" y="4489830"/>
            <a:ext cx="900063" cy="900063"/>
          </a:xfrm>
          <a:prstGeom prst="ellipse">
            <a:avLst/>
          </a:prstGeom>
          <a:noFill/>
          <a:ln>
            <a:noFill/>
          </a:ln>
        </p:spPr>
      </p:pic>
      <p:pic>
        <p:nvPicPr>
          <p:cNvPr id="205" name="Google Shape;205;p2"/>
          <p:cNvPicPr preferRelativeResize="0"/>
          <p:nvPr/>
        </p:nvPicPr>
        <p:blipFill rotWithShape="1">
          <a:blip r:embed="rId8">
            <a:alphaModFix/>
          </a:blip>
          <a:srcRect l="12757" t="16393" r="20028" b="16392"/>
          <a:stretch/>
        </p:blipFill>
        <p:spPr>
          <a:xfrm>
            <a:off x="3051301" y="4470010"/>
            <a:ext cx="900063" cy="900063"/>
          </a:xfrm>
          <a:prstGeom prst="ellipse">
            <a:avLst/>
          </a:prstGeom>
          <a:noFill/>
          <a:ln>
            <a:noFill/>
          </a:ln>
        </p:spPr>
      </p:pic>
      <p:pic>
        <p:nvPicPr>
          <p:cNvPr id="206" name="Google Shape;206;p2"/>
          <p:cNvPicPr preferRelativeResize="0"/>
          <p:nvPr/>
        </p:nvPicPr>
        <p:blipFill rotWithShape="1">
          <a:blip r:embed="rId9">
            <a:alphaModFix/>
          </a:blip>
          <a:srcRect/>
          <a:stretch/>
        </p:blipFill>
        <p:spPr>
          <a:xfrm>
            <a:off x="4286438" y="4481129"/>
            <a:ext cx="889673" cy="889674"/>
          </a:xfrm>
          <a:prstGeom prst="ellipse">
            <a:avLst/>
          </a:prstGeom>
          <a:noFill/>
          <a:ln>
            <a:noFill/>
          </a:ln>
        </p:spPr>
      </p:pic>
      <p:pic>
        <p:nvPicPr>
          <p:cNvPr id="207" name="Google Shape;207;p2"/>
          <p:cNvPicPr preferRelativeResize="0"/>
          <p:nvPr/>
        </p:nvPicPr>
        <p:blipFill rotWithShape="1">
          <a:blip r:embed="rId10">
            <a:alphaModFix/>
          </a:blip>
          <a:srcRect/>
          <a:stretch/>
        </p:blipFill>
        <p:spPr>
          <a:xfrm>
            <a:off x="8686531" y="2139966"/>
            <a:ext cx="900063" cy="900063"/>
          </a:xfrm>
          <a:prstGeom prst="ellipse">
            <a:avLst/>
          </a:prstGeom>
          <a:noFill/>
          <a:ln>
            <a:noFill/>
          </a:ln>
        </p:spPr>
      </p:pic>
      <p:pic>
        <p:nvPicPr>
          <p:cNvPr id="208" name="Google Shape;208;p2"/>
          <p:cNvPicPr preferRelativeResize="0"/>
          <p:nvPr/>
        </p:nvPicPr>
        <p:blipFill rotWithShape="1">
          <a:blip r:embed="rId11">
            <a:alphaModFix/>
          </a:blip>
          <a:srcRect/>
          <a:stretch/>
        </p:blipFill>
        <p:spPr>
          <a:xfrm>
            <a:off x="9840913" y="2127733"/>
            <a:ext cx="900063" cy="900063"/>
          </a:xfrm>
          <a:prstGeom prst="ellipse">
            <a:avLst/>
          </a:prstGeom>
          <a:noFill/>
          <a:ln>
            <a:noFill/>
          </a:ln>
        </p:spPr>
      </p:pic>
      <p:pic>
        <p:nvPicPr>
          <p:cNvPr id="209" name="Google Shape;209;p2"/>
          <p:cNvPicPr preferRelativeResize="0"/>
          <p:nvPr/>
        </p:nvPicPr>
        <p:blipFill rotWithShape="1">
          <a:blip r:embed="rId12">
            <a:alphaModFix/>
          </a:blip>
          <a:srcRect/>
          <a:stretch/>
        </p:blipFill>
        <p:spPr>
          <a:xfrm>
            <a:off x="10939938" y="2121123"/>
            <a:ext cx="906673" cy="906673"/>
          </a:xfrm>
          <a:prstGeom prst="ellipse">
            <a:avLst/>
          </a:prstGeom>
          <a:noFill/>
          <a:ln>
            <a:noFill/>
          </a:ln>
        </p:spPr>
      </p:pic>
      <p:pic>
        <p:nvPicPr>
          <p:cNvPr id="210" name="Google Shape;210;p2"/>
          <p:cNvPicPr preferRelativeResize="0"/>
          <p:nvPr/>
        </p:nvPicPr>
        <p:blipFill rotWithShape="1">
          <a:blip r:embed="rId13">
            <a:alphaModFix/>
          </a:blip>
          <a:srcRect/>
          <a:stretch/>
        </p:blipFill>
        <p:spPr>
          <a:xfrm>
            <a:off x="8679921" y="4495084"/>
            <a:ext cx="906673" cy="906673"/>
          </a:xfrm>
          <a:prstGeom prst="ellipse">
            <a:avLst/>
          </a:prstGeom>
          <a:noFill/>
          <a:ln>
            <a:noFill/>
          </a:ln>
        </p:spPr>
      </p:pic>
      <p:pic>
        <p:nvPicPr>
          <p:cNvPr id="211" name="Google Shape;211;p2"/>
          <p:cNvPicPr preferRelativeResize="0"/>
          <p:nvPr/>
        </p:nvPicPr>
        <p:blipFill rotWithShape="1">
          <a:blip r:embed="rId14">
            <a:alphaModFix/>
          </a:blip>
          <a:srcRect/>
          <a:stretch/>
        </p:blipFill>
        <p:spPr>
          <a:xfrm>
            <a:off x="9834303" y="4525574"/>
            <a:ext cx="906673" cy="906673"/>
          </a:xfrm>
          <a:prstGeom prst="ellipse">
            <a:avLst/>
          </a:prstGeom>
          <a:noFill/>
          <a:ln>
            <a:noFill/>
          </a:ln>
        </p:spPr>
      </p:pic>
      <p:sp>
        <p:nvSpPr>
          <p:cNvPr id="212" name="Google Shape;212;p2"/>
          <p:cNvSpPr txBox="1"/>
          <p:nvPr/>
        </p:nvSpPr>
        <p:spPr>
          <a:xfrm>
            <a:off x="3025633" y="3163634"/>
            <a:ext cx="1226148" cy="507831"/>
          </a:xfrm>
          <a:prstGeom prst="rect">
            <a:avLst/>
          </a:prstGeom>
          <a:noFill/>
          <a:ln>
            <a:noFill/>
          </a:ln>
        </p:spPr>
        <p:txBody>
          <a:bodyPr spcFirstLastPara="1" wrap="square" lIns="0" tIns="0" rIns="0" bIns="0" anchor="t" anchorCtr="0">
            <a:spAutoFit/>
          </a:bodyPr>
          <a:lstStyle/>
          <a:p>
            <a:pPr>
              <a:buClr>
                <a:schemeClr val="dk2"/>
              </a:buClr>
              <a:buSzPts val="1200"/>
              <a:buFont typeface="PT Serif"/>
            </a:pPr>
            <a:r>
              <a:rPr lang="en-US" sz="1100" b="1" i="0" u="none" strike="noStrike" cap="none">
                <a:solidFill>
                  <a:schemeClr val="dk2"/>
                </a:solidFill>
                <a:latin typeface="PT Serif"/>
                <a:ea typeface="PT Serif"/>
                <a:cs typeface="PT Serif"/>
                <a:sym typeface="PT Serif"/>
              </a:rPr>
              <a:t>Jordan White</a:t>
            </a:r>
            <a:br>
              <a:rPr lang="en-US" sz="1100" b="0" i="0" u="none" strike="noStrike" cap="none">
                <a:latin typeface="PT Serif"/>
                <a:ea typeface="PT Serif"/>
                <a:cs typeface="PT Serif"/>
              </a:rPr>
            </a:br>
            <a:r>
              <a:rPr lang="en-US" sz="1100" b="0" i="0" u="none" strike="noStrike" cap="none">
                <a:solidFill>
                  <a:schemeClr val="dk2"/>
                </a:solidFill>
                <a:latin typeface="Source Sans Pro"/>
                <a:ea typeface="Source Sans Pro"/>
                <a:cs typeface="Source Sans Pro"/>
                <a:sym typeface="Source Sans Pro"/>
              </a:rPr>
              <a:t>Dallas, TX</a:t>
            </a:r>
            <a:br>
              <a:rPr lang="en-US" sz="1100" b="0" i="0" u="none" strike="noStrike" cap="none">
                <a:latin typeface="Source Sans Pro"/>
                <a:ea typeface="Source Sans Pro"/>
                <a:cs typeface="Source Sans Pro"/>
              </a:rPr>
            </a:br>
            <a:r>
              <a:rPr lang="en-US" sz="1100" b="0" i="0" u="none" strike="noStrike" cap="none">
                <a:solidFill>
                  <a:schemeClr val="dk2"/>
                </a:solidFill>
                <a:latin typeface="Source Sans Pro"/>
                <a:ea typeface="Source Sans Pro"/>
                <a:cs typeface="Source Sans Pro"/>
                <a:sym typeface="Source Sans Pro"/>
              </a:rPr>
              <a:t>Product </a:t>
            </a:r>
            <a:r>
              <a:rPr lang="en-US" sz="1100">
                <a:solidFill>
                  <a:schemeClr val="dk2"/>
                </a:solidFill>
                <a:latin typeface="Source Sans Pro"/>
                <a:ea typeface="Source Sans Pro"/>
                <a:cs typeface="Source Sans Pro"/>
                <a:sym typeface="Source Sans Pro"/>
              </a:rPr>
              <a:t>Manager</a:t>
            </a:r>
            <a:endParaRPr lang="en-US" sz="1100" b="0" i="0" u="none" strike="noStrike" cap="none">
              <a:solidFill>
                <a:schemeClr val="dk2"/>
              </a:solidFill>
              <a:latin typeface="Source Sans Pro"/>
              <a:ea typeface="Source Sans Pro"/>
              <a:cs typeface="Source Sans Pro"/>
            </a:endParaRPr>
          </a:p>
        </p:txBody>
      </p:sp>
      <p:sp>
        <p:nvSpPr>
          <p:cNvPr id="213" name="Google Shape;213;p2"/>
          <p:cNvSpPr txBox="1"/>
          <p:nvPr/>
        </p:nvSpPr>
        <p:spPr>
          <a:xfrm>
            <a:off x="4290893" y="3129886"/>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Tami Corson</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North Carolina</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Scrum Master</a:t>
            </a:r>
            <a:endParaRPr sz="1100" b="0" i="0" u="none" strike="noStrike" cap="none">
              <a:solidFill>
                <a:schemeClr val="dk2"/>
              </a:solidFill>
              <a:latin typeface="Source Sans Pro"/>
              <a:ea typeface="Source Sans Pro"/>
              <a:cs typeface="Source Sans Pro"/>
              <a:sym typeface="Source Sans Pro"/>
            </a:endParaRPr>
          </a:p>
        </p:txBody>
      </p:sp>
      <p:sp>
        <p:nvSpPr>
          <p:cNvPr id="214" name="Google Shape;214;p2"/>
          <p:cNvSpPr txBox="1"/>
          <p:nvPr/>
        </p:nvSpPr>
        <p:spPr>
          <a:xfrm>
            <a:off x="425355" y="3172405"/>
            <a:ext cx="1003898" cy="67075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Ashley Castillo</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Washington DC</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Product Manager Lead</a:t>
            </a:r>
            <a:endParaRPr sz="1100" b="0" i="0" u="none" strike="noStrike" cap="none">
              <a:solidFill>
                <a:schemeClr val="dk2"/>
              </a:solidFill>
              <a:latin typeface="Source Sans Pro"/>
              <a:ea typeface="Source Sans Pro"/>
              <a:cs typeface="Source Sans Pro"/>
              <a:sym typeface="Source Sans Pro"/>
            </a:endParaRPr>
          </a:p>
        </p:txBody>
      </p:sp>
      <p:grpSp>
        <p:nvGrpSpPr>
          <p:cNvPr id="215" name="Google Shape;215;p2"/>
          <p:cNvGrpSpPr/>
          <p:nvPr/>
        </p:nvGrpSpPr>
        <p:grpSpPr>
          <a:xfrm>
            <a:off x="5561933" y="2125457"/>
            <a:ext cx="1226148" cy="1508606"/>
            <a:chOff x="6360087" y="2150356"/>
            <a:chExt cx="1226148" cy="1508606"/>
          </a:xfrm>
        </p:grpSpPr>
        <p:pic>
          <p:nvPicPr>
            <p:cNvPr id="216" name="Google Shape;216;p2"/>
            <p:cNvPicPr preferRelativeResize="0"/>
            <p:nvPr/>
          </p:nvPicPr>
          <p:blipFill rotWithShape="1">
            <a:blip r:embed="rId15">
              <a:alphaModFix/>
            </a:blip>
            <a:srcRect l="1041" r="1042"/>
            <a:stretch/>
          </p:blipFill>
          <p:spPr>
            <a:xfrm>
              <a:off x="6360087" y="2150356"/>
              <a:ext cx="889673" cy="889673"/>
            </a:xfrm>
            <a:prstGeom prst="ellipse">
              <a:avLst/>
            </a:prstGeom>
            <a:noFill/>
            <a:ln>
              <a:noFill/>
            </a:ln>
          </p:spPr>
        </p:pic>
        <p:sp>
          <p:nvSpPr>
            <p:cNvPr id="217" name="Google Shape;217;p2"/>
            <p:cNvSpPr txBox="1"/>
            <p:nvPr/>
          </p:nvSpPr>
          <p:spPr>
            <a:xfrm>
              <a:off x="6360087" y="3151131"/>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Nadya Primak</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Washington DC</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Engineer</a:t>
              </a:r>
              <a:endParaRPr sz="1100" b="0" i="0" u="none" strike="noStrike" cap="none">
                <a:solidFill>
                  <a:schemeClr val="dk2"/>
                </a:solidFill>
                <a:latin typeface="Source Sans Pro"/>
                <a:ea typeface="Source Sans Pro"/>
                <a:cs typeface="Source Sans Pro"/>
                <a:sym typeface="Source Sans Pro"/>
              </a:endParaRPr>
            </a:p>
          </p:txBody>
        </p:sp>
      </p:grpSp>
      <p:sp>
        <p:nvSpPr>
          <p:cNvPr id="218" name="Google Shape;218;p2"/>
          <p:cNvSpPr txBox="1"/>
          <p:nvPr/>
        </p:nvSpPr>
        <p:spPr>
          <a:xfrm>
            <a:off x="8815609" y="3182932"/>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Jeff Scheire</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MO Studio</a:t>
            </a:r>
            <a:endParaRPr sz="1100" b="0" i="0" u="none" strike="noStrike" cap="none">
              <a:solidFill>
                <a:schemeClr val="dk2"/>
              </a:solidFill>
              <a:latin typeface="Source Sans Pro"/>
              <a:ea typeface="Source Sans Pro"/>
              <a:cs typeface="Source Sans Pro"/>
              <a:sym typeface="Source Sans Pro"/>
            </a:endParaRPr>
          </a:p>
        </p:txBody>
      </p:sp>
      <p:sp>
        <p:nvSpPr>
          <p:cNvPr id="219" name="Google Shape;219;p2"/>
          <p:cNvSpPr txBox="1"/>
          <p:nvPr/>
        </p:nvSpPr>
        <p:spPr>
          <a:xfrm>
            <a:off x="11070663" y="3186791"/>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Kevin London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Frog</a:t>
            </a:r>
            <a:endParaRPr sz="1100" b="0" i="0" u="none" strike="noStrike" cap="none">
              <a:solidFill>
                <a:schemeClr val="dk2"/>
              </a:solidFill>
              <a:latin typeface="Source Sans Pro"/>
              <a:ea typeface="Source Sans Pro"/>
              <a:cs typeface="Source Sans Pro"/>
              <a:sym typeface="Source Sans Pro"/>
            </a:endParaRPr>
          </a:p>
        </p:txBody>
      </p:sp>
      <p:sp>
        <p:nvSpPr>
          <p:cNvPr id="220" name="Google Shape;220;p2"/>
          <p:cNvSpPr txBox="1"/>
          <p:nvPr/>
        </p:nvSpPr>
        <p:spPr>
          <a:xfrm>
            <a:off x="9926863" y="3186496"/>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Marcy Jacobs</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McKinsey</a:t>
            </a:r>
            <a:endParaRPr sz="1100" b="0" i="0" u="none" strike="noStrike" cap="none">
              <a:solidFill>
                <a:schemeClr val="dk2"/>
              </a:solidFill>
              <a:latin typeface="Source Sans Pro"/>
              <a:ea typeface="Source Sans Pro"/>
              <a:cs typeface="Source Sans Pro"/>
              <a:sym typeface="Source Sans Pro"/>
            </a:endParaRPr>
          </a:p>
        </p:txBody>
      </p:sp>
      <p:sp>
        <p:nvSpPr>
          <p:cNvPr id="221" name="Google Shape;221;p2"/>
          <p:cNvSpPr txBox="1"/>
          <p:nvPr/>
        </p:nvSpPr>
        <p:spPr>
          <a:xfrm>
            <a:off x="3025633" y="5570906"/>
            <a:ext cx="1226148" cy="677108"/>
          </a:xfrm>
          <a:prstGeom prst="rect">
            <a:avLst/>
          </a:prstGeom>
          <a:noFill/>
          <a:ln>
            <a:noFill/>
          </a:ln>
        </p:spPr>
        <p:txBody>
          <a:bodyPr spcFirstLastPara="1" wrap="square" lIns="0" tIns="0" rIns="0" bIns="0" anchor="t" anchorCtr="0">
            <a:spAutoFit/>
          </a:bodyPr>
          <a:lstStyle/>
          <a:p>
            <a:pPr>
              <a:buClr>
                <a:schemeClr val="dk2"/>
              </a:buClr>
              <a:buSzPts val="1200"/>
            </a:pPr>
            <a:r>
              <a:rPr lang="en-US" sz="1100" b="1" i="0" u="none" strike="noStrike" cap="none">
                <a:solidFill>
                  <a:schemeClr val="dk2"/>
                </a:solidFill>
                <a:latin typeface="PT Serif"/>
                <a:ea typeface="PT Serif"/>
                <a:cs typeface="PT Serif"/>
                <a:sym typeface="PT Serif"/>
              </a:rPr>
              <a:t>Grace Hong</a:t>
            </a:r>
            <a:br>
              <a:rPr lang="en-US" sz="1100" b="0" i="0" u="none" strike="noStrike" cap="none">
                <a:latin typeface="PT Serif"/>
                <a:ea typeface="PT Serif"/>
                <a:cs typeface="PT Serif"/>
              </a:rPr>
            </a:br>
            <a:r>
              <a:rPr lang="en-US" sz="1100" b="0" i="0" u="none" strike="noStrike" cap="none">
                <a:solidFill>
                  <a:schemeClr val="dk2"/>
                </a:solidFill>
                <a:latin typeface="Source Sans Pro"/>
                <a:ea typeface="Source Sans Pro"/>
                <a:cs typeface="Source Sans Pro"/>
                <a:sym typeface="Source Sans Pro"/>
              </a:rPr>
              <a:t>New Jersey</a:t>
            </a:r>
            <a:br>
              <a:rPr lang="en-US" sz="1100" b="0" i="0" u="none" strike="noStrike" cap="none">
                <a:latin typeface="Source Sans Pro"/>
                <a:ea typeface="Source Sans Pro"/>
                <a:cs typeface="Source Sans Pro"/>
              </a:rPr>
            </a:br>
            <a:r>
              <a:rPr lang="en-US" sz="1100" b="0" i="0" u="none" strike="noStrike" cap="none">
                <a:solidFill>
                  <a:schemeClr val="dk2"/>
                </a:solidFill>
                <a:latin typeface="Source Sans Pro"/>
                <a:ea typeface="Source Sans Pro"/>
                <a:cs typeface="Source Sans Pro"/>
                <a:sym typeface="Source Sans Pro"/>
              </a:rPr>
              <a:t>Experience </a:t>
            </a:r>
            <a:endParaRPr lang="en-US" sz="1100">
              <a:solidFill>
                <a:schemeClr val="dk2"/>
              </a:solidFill>
              <a:latin typeface="Source Sans Pro"/>
              <a:ea typeface="Source Sans Pro"/>
              <a:cs typeface="Source Sans Pro"/>
              <a:sym typeface="Source Sans Pro"/>
            </a:endParaRPr>
          </a:p>
          <a:p>
            <a:pPr marL="0" marR="0" lvl="0" indent="0" algn="l">
              <a:lnSpc>
                <a:spcPct val="100000"/>
              </a:lnSpc>
              <a:spcBef>
                <a:spcPts val="0"/>
              </a:spcBef>
              <a:spcAft>
                <a:spcPts val="0"/>
              </a:spcAft>
              <a:buSzPts val="1200"/>
              <a:buFont typeface="PT Serif"/>
              <a:buNone/>
            </a:pPr>
            <a:r>
              <a:rPr lang="en-US" sz="1100" b="0" i="0" u="none" strike="noStrike" cap="none">
                <a:solidFill>
                  <a:schemeClr val="dk2"/>
                </a:solidFill>
                <a:latin typeface="Source Sans Pro"/>
                <a:ea typeface="Source Sans Pro"/>
                <a:cs typeface="Source Sans Pro"/>
                <a:sym typeface="Source Sans Pro"/>
              </a:rPr>
              <a:t>Designer</a:t>
            </a:r>
            <a:endParaRPr sz="1100" b="0" i="0" u="none" strike="noStrike" cap="none">
              <a:solidFill>
                <a:schemeClr val="dk2"/>
              </a:solidFill>
              <a:latin typeface="Source Sans Pro"/>
              <a:ea typeface="Source Sans Pro"/>
              <a:cs typeface="Source Sans Pro"/>
            </a:endParaRPr>
          </a:p>
        </p:txBody>
      </p:sp>
      <p:sp>
        <p:nvSpPr>
          <p:cNvPr id="222" name="Google Shape;222;p2"/>
          <p:cNvSpPr txBox="1"/>
          <p:nvPr/>
        </p:nvSpPr>
        <p:spPr>
          <a:xfrm>
            <a:off x="1712429" y="5561241"/>
            <a:ext cx="1322977" cy="8463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Carl Dickerson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Atlanta, GA</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Content Strategist and Plain Language Content Creator</a:t>
            </a:r>
            <a:endParaRPr sz="1100" b="0" i="0" u="none" strike="noStrike" cap="none">
              <a:solidFill>
                <a:schemeClr val="dk2"/>
              </a:solidFill>
              <a:latin typeface="Source Sans Pro"/>
              <a:ea typeface="Source Sans Pro"/>
              <a:cs typeface="Source Sans Pro"/>
              <a:sym typeface="Source Sans Pro"/>
            </a:endParaRPr>
          </a:p>
        </p:txBody>
      </p:sp>
      <p:sp>
        <p:nvSpPr>
          <p:cNvPr id="223" name="Google Shape;223;p2"/>
          <p:cNvSpPr txBox="1"/>
          <p:nvPr/>
        </p:nvSpPr>
        <p:spPr>
          <a:xfrm>
            <a:off x="451030" y="5569687"/>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Kit Casey</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Boston, MA</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Design Director</a:t>
            </a:r>
            <a:endParaRPr sz="1100" b="0" i="0" u="none" strike="noStrike" cap="none">
              <a:solidFill>
                <a:schemeClr val="dk2"/>
              </a:solidFill>
              <a:latin typeface="Source Sans Pro"/>
              <a:ea typeface="Source Sans Pro"/>
              <a:cs typeface="Source Sans Pro"/>
              <a:sym typeface="Source Sans Pro"/>
            </a:endParaRPr>
          </a:p>
        </p:txBody>
      </p:sp>
      <p:sp>
        <p:nvSpPr>
          <p:cNvPr id="224" name="Google Shape;224;p2"/>
          <p:cNvSpPr txBox="1"/>
          <p:nvPr/>
        </p:nvSpPr>
        <p:spPr>
          <a:xfrm>
            <a:off x="4287032" y="5581096"/>
            <a:ext cx="1226148" cy="677108"/>
          </a:xfrm>
          <a:prstGeom prst="rect">
            <a:avLst/>
          </a:prstGeom>
          <a:noFill/>
          <a:ln>
            <a:noFill/>
          </a:ln>
        </p:spPr>
        <p:txBody>
          <a:bodyPr spcFirstLastPara="1" wrap="square" lIns="0" tIns="0" rIns="0" bIns="0" anchor="t" anchorCtr="0">
            <a:spAutoFit/>
          </a:bodyPr>
          <a:lstStyle/>
          <a:p>
            <a:pPr>
              <a:buClr>
                <a:schemeClr val="dk2"/>
              </a:buClr>
              <a:buSzPts val="1200"/>
              <a:buFont typeface="PT Serif"/>
            </a:pPr>
            <a:r>
              <a:rPr lang="en-US" sz="1100" b="1" i="0" u="none" strike="noStrike" cap="none">
                <a:solidFill>
                  <a:schemeClr val="dk2"/>
                </a:solidFill>
                <a:latin typeface="PT Serif"/>
                <a:ea typeface="PT Serif"/>
                <a:cs typeface="PT Serif"/>
                <a:sym typeface="PT Serif"/>
              </a:rPr>
              <a:t>James Lewis</a:t>
            </a:r>
            <a:br>
              <a:rPr lang="en-US" sz="1100" b="0" i="0" u="none" strike="noStrike" cap="none">
                <a:latin typeface="PT Serif"/>
                <a:ea typeface="PT Serif"/>
                <a:cs typeface="PT Serif"/>
              </a:rPr>
            </a:br>
            <a:r>
              <a:rPr lang="en-US" sz="1100" b="0" i="0" u="none" strike="noStrike" cap="none">
                <a:solidFill>
                  <a:schemeClr val="dk2"/>
                </a:solidFill>
                <a:latin typeface="Source Sans Pro"/>
                <a:ea typeface="Source Sans Pro"/>
                <a:cs typeface="Source Sans Pro"/>
                <a:sym typeface="Source Sans Pro"/>
              </a:rPr>
              <a:t>Austin, TX</a:t>
            </a:r>
            <a:br>
              <a:rPr lang="en-US" sz="1100" b="0" i="0" u="none" strike="noStrike" cap="none">
                <a:latin typeface="Source Sans Pro"/>
                <a:ea typeface="Source Sans Pro"/>
                <a:cs typeface="Source Sans Pro"/>
              </a:rPr>
            </a:br>
            <a:r>
              <a:rPr lang="en-US" sz="1100" b="0" i="0" u="none" strike="noStrike" cap="none">
                <a:solidFill>
                  <a:schemeClr val="dk2"/>
                </a:solidFill>
                <a:latin typeface="Source Sans Pro"/>
                <a:ea typeface="Source Sans Pro"/>
                <a:cs typeface="Source Sans Pro"/>
                <a:sym typeface="Source Sans Pro"/>
              </a:rPr>
              <a:t>Accessibility and </a:t>
            </a:r>
            <a:endParaRPr lang="en-US" sz="1100">
              <a:solidFill>
                <a:schemeClr val="dk2"/>
              </a:solidFill>
              <a:latin typeface="Source Sans Pro"/>
              <a:ea typeface="Source Sans Pro"/>
              <a:cs typeface="Source Sans Pro"/>
            </a:endParaRPr>
          </a:p>
          <a:p>
            <a:pPr marL="0" marR="0" lvl="0" indent="0" algn="l">
              <a:lnSpc>
                <a:spcPct val="100000"/>
              </a:lnSpc>
              <a:spcBef>
                <a:spcPts val="0"/>
              </a:spcBef>
              <a:spcAft>
                <a:spcPts val="0"/>
              </a:spcAft>
              <a:buSzPts val="1200"/>
              <a:buFont typeface="PT Serif"/>
              <a:buNone/>
            </a:pPr>
            <a:r>
              <a:rPr lang="en-US" sz="1100">
                <a:solidFill>
                  <a:schemeClr val="dk2"/>
                </a:solidFill>
                <a:latin typeface="Source Sans Pro"/>
                <a:ea typeface="Source Sans Pro"/>
                <a:cs typeface="Source Sans Pro"/>
                <a:sym typeface="Source Sans Pro"/>
              </a:rPr>
              <a:t>UX</a:t>
            </a:r>
            <a:r>
              <a:rPr lang="en-US" sz="1100" b="0" i="0" u="none" strike="noStrike" cap="none">
                <a:solidFill>
                  <a:schemeClr val="dk2"/>
                </a:solidFill>
                <a:latin typeface="Source Sans Pro"/>
                <a:ea typeface="Source Sans Pro"/>
                <a:cs typeface="Source Sans Pro"/>
                <a:sym typeface="Source Sans Pro"/>
              </a:rPr>
              <a:t> Research Lead</a:t>
            </a:r>
            <a:endParaRPr sz="1100" b="0" i="0" u="none" strike="noStrike" cap="none">
              <a:solidFill>
                <a:schemeClr val="dk2"/>
              </a:solidFill>
              <a:latin typeface="Source Sans Pro"/>
              <a:ea typeface="Source Sans Pro"/>
              <a:cs typeface="Source Sans Pro"/>
            </a:endParaRPr>
          </a:p>
        </p:txBody>
      </p:sp>
      <p:sp>
        <p:nvSpPr>
          <p:cNvPr id="225" name="Google Shape;225;p2"/>
          <p:cNvSpPr txBox="1"/>
          <p:nvPr/>
        </p:nvSpPr>
        <p:spPr>
          <a:xfrm>
            <a:off x="8757527" y="5588639"/>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Will Reynolds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SERVE</a:t>
            </a:r>
            <a:endParaRPr sz="1100" b="0" i="0" u="none" strike="noStrike" cap="none">
              <a:solidFill>
                <a:schemeClr val="dk2"/>
              </a:solidFill>
              <a:latin typeface="Source Sans Pro"/>
              <a:ea typeface="Source Sans Pro"/>
              <a:cs typeface="Source Sans Pro"/>
              <a:sym typeface="Source Sans Pro"/>
            </a:endParaRPr>
          </a:p>
        </p:txBody>
      </p:sp>
      <p:sp>
        <p:nvSpPr>
          <p:cNvPr id="226" name="Google Shape;226;p2"/>
          <p:cNvSpPr txBox="1"/>
          <p:nvPr/>
        </p:nvSpPr>
        <p:spPr>
          <a:xfrm>
            <a:off x="10041757" y="5584559"/>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Ben Morris</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Pluribus</a:t>
            </a:r>
            <a:endParaRPr sz="1100" b="0" i="0" u="none" strike="noStrike" cap="none">
              <a:solidFill>
                <a:schemeClr val="dk2"/>
              </a:solidFill>
              <a:latin typeface="Source Sans Pro"/>
              <a:ea typeface="Source Sans Pro"/>
              <a:cs typeface="Source Sans Pro"/>
              <a:sym typeface="Source Sans Pro"/>
            </a:endParaRPr>
          </a:p>
        </p:txBody>
      </p:sp>
      <p:cxnSp>
        <p:nvCxnSpPr>
          <p:cNvPr id="227" name="Google Shape;227;p2"/>
          <p:cNvCxnSpPr>
            <a:cxnSpLocks/>
          </p:cNvCxnSpPr>
          <p:nvPr/>
        </p:nvCxnSpPr>
        <p:spPr>
          <a:xfrm>
            <a:off x="8420404" y="1645152"/>
            <a:ext cx="0" cy="4515864"/>
          </a:xfrm>
          <a:prstGeom prst="straightConnector1">
            <a:avLst/>
          </a:prstGeom>
          <a:noFill/>
          <a:ln w="12700" cap="flat" cmpd="sng">
            <a:solidFill>
              <a:srgbClr val="C7C7C7"/>
            </a:solidFill>
            <a:prstDash val="solid"/>
            <a:miter lim="800000"/>
            <a:headEnd type="none" w="sm" len="sm"/>
            <a:tailEnd type="none" w="sm" len="sm"/>
          </a:ln>
        </p:spPr>
      </p:cxnSp>
      <p:grpSp>
        <p:nvGrpSpPr>
          <p:cNvPr id="228" name="Google Shape;228;p2"/>
          <p:cNvGrpSpPr/>
          <p:nvPr/>
        </p:nvGrpSpPr>
        <p:grpSpPr>
          <a:xfrm>
            <a:off x="6829234" y="2129461"/>
            <a:ext cx="1327626" cy="1504602"/>
            <a:chOff x="4831579" y="2139454"/>
            <a:chExt cx="1327626" cy="1504602"/>
          </a:xfrm>
        </p:grpSpPr>
        <p:sp>
          <p:nvSpPr>
            <p:cNvPr id="229" name="Google Shape;229;p2"/>
            <p:cNvSpPr txBox="1"/>
            <p:nvPr/>
          </p:nvSpPr>
          <p:spPr>
            <a:xfrm>
              <a:off x="4836228" y="3136225"/>
              <a:ext cx="1322977"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Teagan Stephenson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Ft. Lauderdale, FL</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Backend Engineer</a:t>
              </a:r>
              <a:endParaRPr sz="1100" b="0" i="0" u="none" strike="noStrike" cap="none">
                <a:solidFill>
                  <a:schemeClr val="dk2"/>
                </a:solidFill>
                <a:latin typeface="Source Sans Pro"/>
                <a:ea typeface="Source Sans Pro"/>
                <a:cs typeface="Source Sans Pro"/>
                <a:sym typeface="Source Sans Pro"/>
              </a:endParaRPr>
            </a:p>
          </p:txBody>
        </p:sp>
        <p:pic>
          <p:nvPicPr>
            <p:cNvPr id="230" name="Google Shape;230;p2" descr="A picture containing sky, outdoor, person, person&#10;&#10;Description automatically generated"/>
            <p:cNvPicPr preferRelativeResize="0"/>
            <p:nvPr/>
          </p:nvPicPr>
          <p:blipFill rotWithShape="1">
            <a:blip r:embed="rId16">
              <a:alphaModFix/>
            </a:blip>
            <a:srcRect/>
            <a:stretch/>
          </p:blipFill>
          <p:spPr>
            <a:xfrm>
              <a:off x="4831579" y="2139454"/>
              <a:ext cx="889673" cy="907869"/>
            </a:xfrm>
            <a:prstGeom prst="flowChartConnector">
              <a:avLst/>
            </a:prstGeom>
            <a:noFill/>
            <a:ln>
              <a:noFill/>
            </a:ln>
          </p:spPr>
        </p:pic>
      </p:grpSp>
      <p:sp>
        <p:nvSpPr>
          <p:cNvPr id="44" name="Google Shape;212;p2">
            <a:extLst>
              <a:ext uri="{FF2B5EF4-FFF2-40B4-BE49-F238E27FC236}">
                <a16:creationId xmlns:a16="http://schemas.microsoft.com/office/drawing/2014/main" id="{28E8AA2B-7E30-48CF-86E4-5464130C7279}"/>
              </a:ext>
            </a:extLst>
          </p:cNvPr>
          <p:cNvSpPr txBox="1"/>
          <p:nvPr/>
        </p:nvSpPr>
        <p:spPr>
          <a:xfrm>
            <a:off x="1704864" y="3158987"/>
            <a:ext cx="1226148" cy="677108"/>
          </a:xfrm>
          <a:prstGeom prst="rect">
            <a:avLst/>
          </a:prstGeom>
          <a:noFill/>
          <a:ln>
            <a:noFill/>
          </a:ln>
        </p:spPr>
        <p:txBody>
          <a:bodyPr spcFirstLastPara="1" wrap="square" lIns="0" tIns="0" rIns="0" bIns="0" anchor="t" anchorCtr="0">
            <a:spAutoFit/>
          </a:bodyPr>
          <a:lstStyle/>
          <a:p>
            <a:r>
              <a:rPr lang="en-US" sz="1100" b="1">
                <a:solidFill>
                  <a:schemeClr val="dk2"/>
                </a:solidFill>
                <a:latin typeface="PT Serif" panose="020A0603040505020204" pitchFamily="18" charset="0"/>
                <a:ea typeface="Source Sans Pro"/>
                <a:cs typeface="Source Sans Pro"/>
                <a:sym typeface="PT Serif"/>
              </a:rPr>
              <a:t>Munish Sikka</a:t>
            </a:r>
          </a:p>
          <a:p>
            <a:pPr lvl="1"/>
            <a:r>
              <a:rPr lang="en-US" sz="1100">
                <a:solidFill>
                  <a:schemeClr val="dk2"/>
                </a:solidFill>
                <a:latin typeface="Source Sans Pro" panose="020B0503030403020204" pitchFamily="34" charset="0"/>
                <a:ea typeface="Source Sans Pro" panose="020B0503030403020204" pitchFamily="34" charset="0"/>
                <a:cs typeface="Source Sans Pro"/>
                <a:sym typeface="PT Serif"/>
              </a:rPr>
              <a:t>Washington DC</a:t>
            </a:r>
          </a:p>
          <a:p>
            <a:r>
              <a:rPr lang="en-US" sz="1100" b="0" i="0" u="none" strike="noStrike" cap="none">
                <a:solidFill>
                  <a:schemeClr val="dk2"/>
                </a:solidFill>
                <a:latin typeface="Source Sans Pro"/>
                <a:ea typeface="Source Sans Pro"/>
                <a:cs typeface="Source Sans Pro"/>
                <a:sym typeface="Source Sans Pro"/>
              </a:rPr>
              <a:t>Product </a:t>
            </a:r>
            <a:r>
              <a:rPr lang="en-US" sz="1100">
                <a:solidFill>
                  <a:schemeClr val="dk2"/>
                </a:solidFill>
                <a:latin typeface="Source Sans Pro"/>
                <a:ea typeface="Source Sans Pro"/>
                <a:cs typeface="Source Sans Pro"/>
                <a:sym typeface="Source Sans Pro"/>
              </a:rPr>
              <a:t>Manager Lead (Incoming)</a:t>
            </a:r>
            <a:endParaRPr lang="en-US" sz="1100" b="0" i="0" u="none" strike="noStrike" cap="none">
              <a:solidFill>
                <a:schemeClr val="dk2"/>
              </a:solidFill>
              <a:latin typeface="Source Sans Pro"/>
              <a:ea typeface="Source Sans Pro"/>
              <a:cs typeface="Source Sans Pro"/>
            </a:endParaRPr>
          </a:p>
        </p:txBody>
      </p:sp>
      <p:pic>
        <p:nvPicPr>
          <p:cNvPr id="6" name="Picture 5">
            <a:extLst>
              <a:ext uri="{FF2B5EF4-FFF2-40B4-BE49-F238E27FC236}">
                <a16:creationId xmlns:a16="http://schemas.microsoft.com/office/drawing/2014/main" id="{7948A3F3-9796-46CE-9F61-00A80F8DEF69}"/>
              </a:ext>
            </a:extLst>
          </p:cNvPr>
          <p:cNvPicPr>
            <a:picLocks noChangeAspect="1"/>
          </p:cNvPicPr>
          <p:nvPr/>
        </p:nvPicPr>
        <p:blipFill rotWithShape="1">
          <a:blip r:embed="rId17"/>
          <a:srcRect l="14185" t="16338" r="8961" b="12605"/>
          <a:stretch/>
        </p:blipFill>
        <p:spPr>
          <a:xfrm>
            <a:off x="1709402" y="2125680"/>
            <a:ext cx="943365" cy="889673"/>
          </a:xfrm>
          <a:prstGeom prst="flowChartConnector">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3"/>
        <p:cNvGrpSpPr/>
        <p:nvPr/>
      </p:nvGrpSpPr>
      <p:grpSpPr>
        <a:xfrm>
          <a:off x="0" y="0"/>
          <a:ext cx="0" cy="0"/>
          <a:chOff x="0" y="0"/>
          <a:chExt cx="0" cy="0"/>
        </a:xfrm>
      </p:grpSpPr>
      <p:sp>
        <p:nvSpPr>
          <p:cNvPr id="616" name="Google Shape;616;p15"/>
          <p:cNvSpPr txBox="1"/>
          <p:nvPr/>
        </p:nvSpPr>
        <p:spPr>
          <a:xfrm>
            <a:off x="416705" y="750806"/>
            <a:ext cx="2632907" cy="1657017"/>
          </a:xfrm>
          <a:prstGeom prst="rect">
            <a:avLst/>
          </a:prstGeom>
          <a:noFill/>
          <a:ln>
            <a:noFill/>
          </a:ln>
        </p:spPr>
        <p:txBody>
          <a:bodyPr spcFirstLastPara="1" wrap="square" lIns="0" tIns="0" rIns="0" bIns="0" anchor="t" anchorCtr="0">
            <a:noAutofit/>
          </a:bodyPr>
          <a:lstStyle/>
          <a:p>
            <a:pPr>
              <a:lnSpc>
                <a:spcPct val="90000"/>
              </a:lnSpc>
            </a:pPr>
            <a:r>
              <a:rPr lang="en-US" sz="2800">
                <a:latin typeface="PT Serif"/>
                <a:sym typeface="PT Serif"/>
              </a:rPr>
              <a:t>We designed additional content needs for way finding</a:t>
            </a:r>
            <a:endParaRPr lang="en-US">
              <a:latin typeface="PT Serif"/>
            </a:endParaRPr>
          </a:p>
        </p:txBody>
      </p:sp>
      <p:grpSp>
        <p:nvGrpSpPr>
          <p:cNvPr id="9" name="Google Shape;602;p14">
            <a:extLst>
              <a:ext uri="{FF2B5EF4-FFF2-40B4-BE49-F238E27FC236}">
                <a16:creationId xmlns:a16="http://schemas.microsoft.com/office/drawing/2014/main" id="{05E19E48-B4E9-449E-A058-92E5CEAB7640}"/>
              </a:ext>
            </a:extLst>
          </p:cNvPr>
          <p:cNvGrpSpPr/>
          <p:nvPr/>
        </p:nvGrpSpPr>
        <p:grpSpPr>
          <a:xfrm>
            <a:off x="410431" y="309109"/>
            <a:ext cx="5150524" cy="369094"/>
            <a:chOff x="410431" y="309109"/>
            <a:chExt cx="5150524" cy="369094"/>
          </a:xfrm>
        </p:grpSpPr>
        <p:sp>
          <p:nvSpPr>
            <p:cNvPr id="20" name="Google Shape;603;p14">
              <a:extLst>
                <a:ext uri="{FF2B5EF4-FFF2-40B4-BE49-F238E27FC236}">
                  <a16:creationId xmlns:a16="http://schemas.microsoft.com/office/drawing/2014/main" id="{9E7075AF-F616-4520-BC84-0C46B1F8E3E8}"/>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21" name="Google Shape;604;p14">
              <a:extLst>
                <a:ext uri="{FF2B5EF4-FFF2-40B4-BE49-F238E27FC236}">
                  <a16:creationId xmlns:a16="http://schemas.microsoft.com/office/drawing/2014/main" id="{3FF578D4-4FB2-4797-A4AC-7C286ECC3CC1}"/>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11" name="Google Shape;337;p6">
            <a:extLst>
              <a:ext uri="{FF2B5EF4-FFF2-40B4-BE49-F238E27FC236}">
                <a16:creationId xmlns:a16="http://schemas.microsoft.com/office/drawing/2014/main" id="{B8747EB6-5160-4889-A9E1-0A810192FC7B}"/>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3 Demo</a:t>
            </a:r>
            <a:endParaRPr sz="1200" b="0" i="0" u="none" strike="noStrike" cap="none">
              <a:solidFill>
                <a:srgbClr val="747C74"/>
              </a:solidFill>
              <a:latin typeface="Calibri"/>
              <a:ea typeface="Calibri"/>
              <a:cs typeface="Calibri"/>
              <a:sym typeface="Calibri"/>
            </a:endParaRPr>
          </a:p>
        </p:txBody>
      </p:sp>
      <p:grpSp>
        <p:nvGrpSpPr>
          <p:cNvPr id="22" name="Group 21">
            <a:extLst>
              <a:ext uri="{FF2B5EF4-FFF2-40B4-BE49-F238E27FC236}">
                <a16:creationId xmlns:a16="http://schemas.microsoft.com/office/drawing/2014/main" id="{CEA29D94-7D93-4BBA-9395-D7D836E8C8BD}"/>
              </a:ext>
            </a:extLst>
          </p:cNvPr>
          <p:cNvGrpSpPr/>
          <p:nvPr/>
        </p:nvGrpSpPr>
        <p:grpSpPr>
          <a:xfrm>
            <a:off x="3402495" y="-1657"/>
            <a:ext cx="8787847" cy="6857999"/>
            <a:chOff x="3402495" y="-1657"/>
            <a:chExt cx="8787847" cy="6857999"/>
          </a:xfrm>
        </p:grpSpPr>
        <p:sp>
          <p:nvSpPr>
            <p:cNvPr id="17" name="Rectangle 16">
              <a:extLst>
                <a:ext uri="{FF2B5EF4-FFF2-40B4-BE49-F238E27FC236}">
                  <a16:creationId xmlns:a16="http://schemas.microsoft.com/office/drawing/2014/main" id="{AC7357DB-0EB5-46E8-8DC2-BBBB96896077}"/>
                </a:ext>
              </a:extLst>
            </p:cNvPr>
            <p:cNvSpPr/>
            <p:nvPr/>
          </p:nvSpPr>
          <p:spPr>
            <a:xfrm>
              <a:off x="3402495" y="-1657"/>
              <a:ext cx="8787847" cy="685799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2" descr="Graphical user interface, text, application&#10;&#10;Description automatically generated">
              <a:extLst>
                <a:ext uri="{FF2B5EF4-FFF2-40B4-BE49-F238E27FC236}">
                  <a16:creationId xmlns:a16="http://schemas.microsoft.com/office/drawing/2014/main" id="{AEE08D2C-88A4-4A0A-8282-5455C6580068}"/>
                </a:ext>
              </a:extLst>
            </p:cNvPr>
            <p:cNvPicPr>
              <a:picLocks noChangeAspect="1"/>
            </p:cNvPicPr>
            <p:nvPr/>
          </p:nvPicPr>
          <p:blipFill>
            <a:blip r:embed="rId3"/>
            <a:stretch>
              <a:fillRect/>
            </a:stretch>
          </p:blipFill>
          <p:spPr>
            <a:xfrm>
              <a:off x="3498573" y="530703"/>
              <a:ext cx="8466485" cy="4802678"/>
            </a:xfrm>
            <a:prstGeom prst="rect">
              <a:avLst/>
            </a:prstGeom>
          </p:spPr>
        </p:pic>
      </p:grpSp>
      <p:sp>
        <p:nvSpPr>
          <p:cNvPr id="614" name="Google Shape;614;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20</a:t>
            </a:fld>
            <a:endParaRPr sz="1200" b="0" i="0" u="none" strike="noStrike" cap="none">
              <a:solidFill>
                <a:srgbClr val="8A8A8A"/>
              </a:solidFill>
              <a:latin typeface="Source Sans Pro"/>
              <a:ea typeface="Source Sans Pro"/>
              <a:cs typeface="Source Sans Pro"/>
              <a:sym typeface="Source Sans Pro"/>
            </a:endParaRPr>
          </a:p>
        </p:txBody>
      </p:sp>
      <p:sp>
        <p:nvSpPr>
          <p:cNvPr id="10" name="Google Shape;470;p9">
            <a:extLst>
              <a:ext uri="{FF2B5EF4-FFF2-40B4-BE49-F238E27FC236}">
                <a16:creationId xmlns:a16="http://schemas.microsoft.com/office/drawing/2014/main" id="{07509EF3-7D95-47DB-B37C-6EF4E0F9EE9D}"/>
              </a:ext>
            </a:extLst>
          </p:cNvPr>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18" name="Google Shape;641;p16">
            <a:extLst>
              <a:ext uri="{FF2B5EF4-FFF2-40B4-BE49-F238E27FC236}">
                <a16:creationId xmlns:a16="http://schemas.microsoft.com/office/drawing/2014/main" id="{C5BCFE83-CBCC-4D51-BA66-8FF2BB039877}"/>
              </a:ext>
            </a:extLst>
          </p:cNvPr>
          <p:cNvSpPr txBox="1"/>
          <p:nvPr/>
        </p:nvSpPr>
        <p:spPr>
          <a:xfrm>
            <a:off x="6533563" y="6106858"/>
            <a:ext cx="5348237" cy="276959"/>
          </a:xfrm>
          <a:prstGeom prst="rect">
            <a:avLst/>
          </a:prstGeom>
          <a:noFill/>
          <a:ln>
            <a:noFill/>
          </a:ln>
        </p:spPr>
        <p:txBody>
          <a:bodyPr spcFirstLastPara="1" wrap="square" lIns="91425" tIns="45700" rIns="91425" bIns="45700" anchor="t" anchorCtr="0">
            <a:spAutoFit/>
          </a:bodyPr>
          <a:lstStyle/>
          <a:p>
            <a:pPr algn="r">
              <a:buSzPts val="1400"/>
            </a:pPr>
            <a:r>
              <a:rPr lang="en-US" sz="1200" dirty="0">
                <a:latin typeface="Source Sans Pro"/>
                <a:ea typeface="Source Sans Pro"/>
              </a:rPr>
              <a:t>Wayfinding (</a:t>
            </a:r>
            <a:r>
              <a:rPr lang="en-US" sz="1200" dirty="0">
                <a:latin typeface="Source Sans Pro"/>
                <a:ea typeface="Source Sans Pro"/>
                <a:hlinkClick r:id="rId4"/>
              </a:rPr>
              <a:t>Change my address</a:t>
            </a:r>
            <a:r>
              <a:rPr lang="en-US" sz="1200" dirty="0">
                <a:latin typeface="Source Sans Pro"/>
                <a:ea typeface="Source Sans Pro"/>
              </a:rPr>
              <a:t>, </a:t>
            </a:r>
            <a:r>
              <a:rPr lang="en-US" sz="1200" dirty="0">
                <a:latin typeface="Source Sans Pro"/>
                <a:ea typeface="Source Sans Pro"/>
                <a:hlinkClick r:id="rId5"/>
              </a:rPr>
              <a:t>Find a VA form</a:t>
            </a:r>
            <a:r>
              <a:rPr lang="en-US" sz="1200" dirty="0">
                <a:latin typeface="Source Sans Pro"/>
                <a:ea typeface="Source Sans Pro"/>
              </a:rPr>
              <a:t>, </a:t>
            </a:r>
            <a:r>
              <a:rPr lang="en-US" sz="1200" dirty="0">
                <a:latin typeface="Source Sans Pro"/>
                <a:ea typeface="Source Sans Pro"/>
                <a:hlinkClick r:id="rId6"/>
              </a:rPr>
              <a:t>Records</a:t>
            </a:r>
            <a:r>
              <a:rPr lang="en-US" sz="1200" dirty="0">
                <a:latin typeface="Source Sans Pro"/>
                <a:ea typeface="Source Sans Pro"/>
              </a:rPr>
              <a:t>, </a:t>
            </a:r>
            <a:r>
              <a:rPr lang="en-US" sz="1200" dirty="0">
                <a:latin typeface="Source Sans Pro"/>
                <a:ea typeface="Source Sans Pro"/>
                <a:hlinkClick r:id="rId7"/>
              </a:rPr>
              <a:t>ACA</a:t>
            </a:r>
            <a:r>
              <a:rPr lang="en-US" sz="1200" dirty="0">
                <a:latin typeface="Source Sans Pro"/>
                <a:ea typeface="Source Sans Pro"/>
              </a:rPr>
              <a:t>, </a:t>
            </a:r>
            <a:r>
              <a:rPr lang="en-US" sz="1200" dirty="0">
                <a:latin typeface="Source Sans Pro"/>
                <a:ea typeface="Source Sans Pro"/>
                <a:hlinkClick r:id="rId8"/>
              </a:rPr>
              <a:t>Search</a:t>
            </a:r>
            <a:r>
              <a:rPr lang="en-US" sz="1200" dirty="0">
                <a:latin typeface="Source Sans Pro"/>
                <a:ea typeface="Source Sans Pro"/>
              </a:rPr>
              <a:t>) Links</a:t>
            </a:r>
            <a:endParaRPr lang="en-US" sz="1200" b="0" i="0" strike="noStrike" cap="none" dirty="0">
              <a:solidFill>
                <a:srgbClr val="000000"/>
              </a:solidFill>
              <a:latin typeface="Source Sans Pro"/>
              <a:ea typeface="Source Sans Pro"/>
              <a:hlinkClick r:id="rId9"/>
            </a:endParaRPr>
          </a:p>
        </p:txBody>
      </p:sp>
    </p:spTree>
    <p:extLst>
      <p:ext uri="{BB962C8B-B14F-4D97-AF65-F5344CB8AC3E}">
        <p14:creationId xmlns:p14="http://schemas.microsoft.com/office/powerpoint/2010/main" val="2893092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3"/>
        <p:cNvGrpSpPr/>
        <p:nvPr/>
      </p:nvGrpSpPr>
      <p:grpSpPr>
        <a:xfrm>
          <a:off x="0" y="0"/>
          <a:ext cx="0" cy="0"/>
          <a:chOff x="0" y="0"/>
          <a:chExt cx="0" cy="0"/>
        </a:xfrm>
      </p:grpSpPr>
      <p:sp>
        <p:nvSpPr>
          <p:cNvPr id="614" name="Google Shape;614;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100" b="0" i="0" u="none" strike="noStrike" cap="none">
                <a:solidFill>
                  <a:srgbClr val="8A8A8A"/>
                </a:solidFill>
                <a:latin typeface="Source Sans Pro"/>
                <a:ea typeface="Source Sans Pro"/>
                <a:cs typeface="Source Sans Pro"/>
                <a:sym typeface="Source Sans Pro"/>
              </a:rPr>
              <a:t>21</a:t>
            </a:fld>
            <a:endParaRPr sz="1100" b="0" i="0" u="none" strike="noStrike" cap="none">
              <a:solidFill>
                <a:srgbClr val="8A8A8A"/>
              </a:solidFill>
              <a:latin typeface="Source Sans Pro"/>
              <a:ea typeface="Source Sans Pro"/>
              <a:cs typeface="Source Sans Pro"/>
              <a:sym typeface="Source Sans Pro"/>
            </a:endParaRPr>
          </a:p>
        </p:txBody>
      </p:sp>
      <p:sp>
        <p:nvSpPr>
          <p:cNvPr id="616" name="Google Shape;616;p15"/>
          <p:cNvSpPr txBox="1"/>
          <p:nvPr/>
        </p:nvSpPr>
        <p:spPr>
          <a:xfrm>
            <a:off x="416705" y="750806"/>
            <a:ext cx="4392195" cy="705034"/>
          </a:xfrm>
          <a:prstGeom prst="rect">
            <a:avLst/>
          </a:prstGeom>
          <a:noFill/>
          <a:ln>
            <a:noFill/>
          </a:ln>
        </p:spPr>
        <p:txBody>
          <a:bodyPr spcFirstLastPara="1" wrap="square" lIns="0" tIns="0" rIns="0" bIns="0" anchor="t" anchorCtr="0">
            <a:noAutofit/>
          </a:bodyPr>
          <a:lstStyle/>
          <a:p>
            <a:pPr>
              <a:lnSpc>
                <a:spcPct val="90000"/>
              </a:lnSpc>
            </a:pPr>
            <a:r>
              <a:rPr lang="en-US" sz="2800">
                <a:latin typeface="PT Serif"/>
                <a:sym typeface="PT Serif"/>
              </a:rPr>
              <a:t>We discussed future updates needed for "Change your address"</a:t>
            </a:r>
            <a:endParaRPr lang="en-US"/>
          </a:p>
        </p:txBody>
      </p:sp>
      <p:grpSp>
        <p:nvGrpSpPr>
          <p:cNvPr id="9" name="Google Shape;602;p14">
            <a:extLst>
              <a:ext uri="{FF2B5EF4-FFF2-40B4-BE49-F238E27FC236}">
                <a16:creationId xmlns:a16="http://schemas.microsoft.com/office/drawing/2014/main" id="{05E19E48-B4E9-449E-A058-92E5CEAB7640}"/>
              </a:ext>
            </a:extLst>
          </p:cNvPr>
          <p:cNvGrpSpPr/>
          <p:nvPr/>
        </p:nvGrpSpPr>
        <p:grpSpPr>
          <a:xfrm>
            <a:off x="410431" y="309109"/>
            <a:ext cx="5150524" cy="369094"/>
            <a:chOff x="410431" y="309109"/>
            <a:chExt cx="5150524" cy="369094"/>
          </a:xfrm>
        </p:grpSpPr>
        <p:sp>
          <p:nvSpPr>
            <p:cNvPr id="20" name="Google Shape;603;p14">
              <a:extLst>
                <a:ext uri="{FF2B5EF4-FFF2-40B4-BE49-F238E27FC236}">
                  <a16:creationId xmlns:a16="http://schemas.microsoft.com/office/drawing/2014/main" id="{9E7075AF-F616-4520-BC84-0C46B1F8E3E8}"/>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21" name="Google Shape;604;p14">
              <a:extLst>
                <a:ext uri="{FF2B5EF4-FFF2-40B4-BE49-F238E27FC236}">
                  <a16:creationId xmlns:a16="http://schemas.microsoft.com/office/drawing/2014/main" id="{3FF578D4-4FB2-4797-A4AC-7C286ECC3CC1}"/>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11" name="Google Shape;337;p6">
            <a:extLst>
              <a:ext uri="{FF2B5EF4-FFF2-40B4-BE49-F238E27FC236}">
                <a16:creationId xmlns:a16="http://schemas.microsoft.com/office/drawing/2014/main" id="{B8747EB6-5160-4889-A9E1-0A810192FC7B}"/>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3 Demo</a:t>
            </a:r>
            <a:endParaRPr sz="1200" b="0" i="0" u="none" strike="noStrike" cap="none">
              <a:solidFill>
                <a:srgbClr val="747C74"/>
              </a:solidFill>
              <a:latin typeface="Calibri"/>
              <a:ea typeface="Calibri"/>
              <a:cs typeface="Calibri"/>
              <a:sym typeface="Calibri"/>
            </a:endParaRPr>
          </a:p>
        </p:txBody>
      </p:sp>
      <p:sp>
        <p:nvSpPr>
          <p:cNvPr id="18" name="Google Shape;641;p16">
            <a:extLst>
              <a:ext uri="{FF2B5EF4-FFF2-40B4-BE49-F238E27FC236}">
                <a16:creationId xmlns:a16="http://schemas.microsoft.com/office/drawing/2014/main" id="{C5BCFE83-CBCC-4D51-BA66-8FF2BB039877}"/>
              </a:ext>
            </a:extLst>
          </p:cNvPr>
          <p:cNvSpPr txBox="1"/>
          <p:nvPr/>
        </p:nvSpPr>
        <p:spPr>
          <a:xfrm>
            <a:off x="8676784" y="6095999"/>
            <a:ext cx="3200399" cy="276959"/>
          </a:xfrm>
          <a:prstGeom prst="rect">
            <a:avLst/>
          </a:prstGeom>
          <a:noFill/>
          <a:ln>
            <a:noFill/>
          </a:ln>
        </p:spPr>
        <p:txBody>
          <a:bodyPr spcFirstLastPara="1" wrap="square" lIns="91425" tIns="45700" rIns="91425" bIns="45700" anchor="t" anchorCtr="0">
            <a:spAutoFit/>
          </a:bodyPr>
          <a:lstStyle/>
          <a:p>
            <a:pPr algn="r">
              <a:buSzPts val="1400"/>
            </a:pPr>
            <a:r>
              <a:rPr lang="en-US" sz="1200">
                <a:latin typeface="Source Sans Pro"/>
                <a:ea typeface="Source Sans Pro"/>
                <a:hlinkClick r:id="rId3"/>
              </a:rPr>
              <a:t>Change my address Link</a:t>
            </a:r>
            <a:endParaRPr lang="en-US">
              <a:latin typeface="Source Sans Pro"/>
              <a:ea typeface="Source Sans Pro"/>
              <a:hlinkClick r:id="rId3"/>
            </a:endParaRPr>
          </a:p>
        </p:txBody>
      </p:sp>
      <p:sp>
        <p:nvSpPr>
          <p:cNvPr id="14" name="Text Placeholder 13">
            <a:extLst>
              <a:ext uri="{FF2B5EF4-FFF2-40B4-BE49-F238E27FC236}">
                <a16:creationId xmlns:a16="http://schemas.microsoft.com/office/drawing/2014/main" id="{C3AB7BDE-E59F-446E-A41F-F009B7D210D4}"/>
              </a:ext>
            </a:extLst>
          </p:cNvPr>
          <p:cNvSpPr>
            <a:spLocks noGrp="1"/>
          </p:cNvSpPr>
          <p:nvPr>
            <p:ph type="body" idx="1"/>
          </p:nvPr>
        </p:nvSpPr>
        <p:spPr>
          <a:xfrm>
            <a:off x="315419" y="2216422"/>
            <a:ext cx="4075644" cy="3173299"/>
          </a:xfrm>
        </p:spPr>
        <p:txBody>
          <a:bodyPr>
            <a:normAutofit/>
          </a:bodyPr>
          <a:lstStyle/>
          <a:p>
            <a:pPr marL="182880" indent="-182880"/>
            <a:r>
              <a:rPr lang="en-US" sz="1400"/>
              <a:t>User testing revealed that some Veterans might navigate to the "Change your address" landing page (via the left rail) to update the address on their 1095-B</a:t>
            </a:r>
            <a:endParaRPr lang="en-US"/>
          </a:p>
          <a:p>
            <a:pPr marL="182880" indent="-182880"/>
            <a:r>
              <a:rPr lang="en-US" sz="1400"/>
              <a:t>Under "Will this update my address for all VA benefits and services," suggest adding the Enrollment Center and 1095-B to the list of departments that you must contact directly to update your address.</a:t>
            </a:r>
          </a:p>
        </p:txBody>
      </p:sp>
      <p:sp>
        <p:nvSpPr>
          <p:cNvPr id="2" name="Google Shape;470;p9">
            <a:extLst>
              <a:ext uri="{FF2B5EF4-FFF2-40B4-BE49-F238E27FC236}">
                <a16:creationId xmlns:a16="http://schemas.microsoft.com/office/drawing/2014/main" id="{21B8E776-E71E-4ACD-AB20-9D97F0A148BC}"/>
              </a:ext>
            </a:extLst>
          </p:cNvPr>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pic>
        <p:nvPicPr>
          <p:cNvPr id="3" name="Picture 3">
            <a:extLst>
              <a:ext uri="{FF2B5EF4-FFF2-40B4-BE49-F238E27FC236}">
                <a16:creationId xmlns:a16="http://schemas.microsoft.com/office/drawing/2014/main" id="{802AB7C4-98A5-4312-B04C-D0AFE3825034}"/>
              </a:ext>
            </a:extLst>
          </p:cNvPr>
          <p:cNvPicPr>
            <a:picLocks noChangeAspect="1"/>
          </p:cNvPicPr>
          <p:nvPr/>
        </p:nvPicPr>
        <p:blipFill>
          <a:blip r:embed="rId4"/>
          <a:stretch>
            <a:fillRect/>
          </a:stretch>
        </p:blipFill>
        <p:spPr>
          <a:xfrm>
            <a:off x="4914900" y="682469"/>
            <a:ext cx="5269395" cy="6172236"/>
          </a:xfrm>
          <a:prstGeom prst="rect">
            <a:avLst/>
          </a:prstGeom>
          <a:ln>
            <a:solidFill>
              <a:schemeClr val="tx1">
                <a:lumMod val="25000"/>
                <a:lumOff val="75000"/>
              </a:schemeClr>
            </a:solidFill>
          </a:ln>
        </p:spPr>
      </p:pic>
    </p:spTree>
    <p:extLst>
      <p:ext uri="{BB962C8B-B14F-4D97-AF65-F5344CB8AC3E}">
        <p14:creationId xmlns:p14="http://schemas.microsoft.com/office/powerpoint/2010/main" val="2257425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3"/>
        <p:cNvGrpSpPr/>
        <p:nvPr/>
      </p:nvGrpSpPr>
      <p:grpSpPr>
        <a:xfrm>
          <a:off x="0" y="0"/>
          <a:ext cx="0" cy="0"/>
          <a:chOff x="0" y="0"/>
          <a:chExt cx="0" cy="0"/>
        </a:xfrm>
      </p:grpSpPr>
      <p:sp>
        <p:nvSpPr>
          <p:cNvPr id="614" name="Google Shape;614;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100" b="0" i="0" u="none" strike="noStrike" cap="none">
                <a:solidFill>
                  <a:srgbClr val="8A8A8A"/>
                </a:solidFill>
                <a:latin typeface="Source Sans Pro"/>
                <a:ea typeface="Source Sans Pro"/>
                <a:cs typeface="Source Sans Pro"/>
                <a:sym typeface="Source Sans Pro"/>
              </a:rPr>
              <a:t>22</a:t>
            </a:fld>
            <a:endParaRPr sz="1100" b="0" i="0" u="none" strike="noStrike" cap="none">
              <a:solidFill>
                <a:srgbClr val="8A8A8A"/>
              </a:solidFill>
              <a:latin typeface="Source Sans Pro"/>
              <a:ea typeface="Source Sans Pro"/>
              <a:cs typeface="Source Sans Pro"/>
              <a:sym typeface="Source Sans Pro"/>
            </a:endParaRPr>
          </a:p>
        </p:txBody>
      </p:sp>
      <p:sp>
        <p:nvSpPr>
          <p:cNvPr id="616" name="Google Shape;616;p15"/>
          <p:cNvSpPr txBox="1"/>
          <p:nvPr/>
        </p:nvSpPr>
        <p:spPr>
          <a:xfrm>
            <a:off x="416705" y="750806"/>
            <a:ext cx="3727472" cy="705034"/>
          </a:xfrm>
          <a:prstGeom prst="rect">
            <a:avLst/>
          </a:prstGeom>
          <a:noFill/>
          <a:ln>
            <a:noFill/>
          </a:ln>
        </p:spPr>
        <p:txBody>
          <a:bodyPr spcFirstLastPara="1" wrap="square" lIns="0" tIns="0" rIns="0" bIns="0" anchor="t" anchorCtr="0">
            <a:noAutofit/>
          </a:bodyPr>
          <a:lstStyle/>
          <a:p>
            <a:pPr>
              <a:lnSpc>
                <a:spcPct val="90000"/>
              </a:lnSpc>
            </a:pPr>
            <a:r>
              <a:rPr lang="en-US" sz="2800">
                <a:latin typeface="PT Serif"/>
                <a:sym typeface="PT Serif"/>
              </a:rPr>
              <a:t>We discussed future updates needed for "Find a VA Form"</a:t>
            </a:r>
            <a:endParaRPr lang="en-US"/>
          </a:p>
        </p:txBody>
      </p:sp>
      <p:grpSp>
        <p:nvGrpSpPr>
          <p:cNvPr id="9" name="Google Shape;602;p14">
            <a:extLst>
              <a:ext uri="{FF2B5EF4-FFF2-40B4-BE49-F238E27FC236}">
                <a16:creationId xmlns:a16="http://schemas.microsoft.com/office/drawing/2014/main" id="{05E19E48-B4E9-449E-A058-92E5CEAB7640}"/>
              </a:ext>
            </a:extLst>
          </p:cNvPr>
          <p:cNvGrpSpPr/>
          <p:nvPr/>
        </p:nvGrpSpPr>
        <p:grpSpPr>
          <a:xfrm>
            <a:off x="410431" y="309109"/>
            <a:ext cx="5150524" cy="369094"/>
            <a:chOff x="410431" y="309109"/>
            <a:chExt cx="5150524" cy="369094"/>
          </a:xfrm>
        </p:grpSpPr>
        <p:sp>
          <p:nvSpPr>
            <p:cNvPr id="20" name="Google Shape;603;p14">
              <a:extLst>
                <a:ext uri="{FF2B5EF4-FFF2-40B4-BE49-F238E27FC236}">
                  <a16:creationId xmlns:a16="http://schemas.microsoft.com/office/drawing/2014/main" id="{9E7075AF-F616-4520-BC84-0C46B1F8E3E8}"/>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21" name="Google Shape;604;p14">
              <a:extLst>
                <a:ext uri="{FF2B5EF4-FFF2-40B4-BE49-F238E27FC236}">
                  <a16:creationId xmlns:a16="http://schemas.microsoft.com/office/drawing/2014/main" id="{3FF578D4-4FB2-4797-A4AC-7C286ECC3CC1}"/>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11" name="Google Shape;337;p6">
            <a:extLst>
              <a:ext uri="{FF2B5EF4-FFF2-40B4-BE49-F238E27FC236}">
                <a16:creationId xmlns:a16="http://schemas.microsoft.com/office/drawing/2014/main" id="{B8747EB6-5160-4889-A9E1-0A810192FC7B}"/>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3 Demo</a:t>
            </a:r>
            <a:endParaRPr sz="1200" b="0" i="0" u="none" strike="noStrike" cap="none">
              <a:solidFill>
                <a:srgbClr val="747C74"/>
              </a:solidFill>
              <a:latin typeface="Calibri"/>
              <a:ea typeface="Calibri"/>
              <a:cs typeface="Calibri"/>
              <a:sym typeface="Calibri"/>
            </a:endParaRPr>
          </a:p>
        </p:txBody>
      </p:sp>
      <p:sp>
        <p:nvSpPr>
          <p:cNvPr id="18" name="Google Shape;641;p16">
            <a:extLst>
              <a:ext uri="{FF2B5EF4-FFF2-40B4-BE49-F238E27FC236}">
                <a16:creationId xmlns:a16="http://schemas.microsoft.com/office/drawing/2014/main" id="{C5BCFE83-CBCC-4D51-BA66-8FF2BB039877}"/>
              </a:ext>
            </a:extLst>
          </p:cNvPr>
          <p:cNvSpPr txBox="1"/>
          <p:nvPr/>
        </p:nvSpPr>
        <p:spPr>
          <a:xfrm>
            <a:off x="8676784" y="6095999"/>
            <a:ext cx="3200399" cy="276959"/>
          </a:xfrm>
          <a:prstGeom prst="rect">
            <a:avLst/>
          </a:prstGeom>
          <a:noFill/>
          <a:ln>
            <a:noFill/>
          </a:ln>
        </p:spPr>
        <p:txBody>
          <a:bodyPr spcFirstLastPara="1" wrap="square" lIns="91425" tIns="45700" rIns="91425" bIns="45700" anchor="t" anchorCtr="0">
            <a:spAutoFit/>
          </a:bodyPr>
          <a:lstStyle/>
          <a:p>
            <a:pPr algn="r">
              <a:buSzPts val="1400"/>
            </a:pPr>
            <a:r>
              <a:rPr lang="en-US" sz="1200">
                <a:latin typeface="Source Sans Pro"/>
                <a:ea typeface="Source Sans Pro"/>
                <a:hlinkClick r:id="rId3"/>
              </a:rPr>
              <a:t>Find a VA form Link</a:t>
            </a:r>
            <a:endParaRPr lang="en-US">
              <a:latin typeface="Source Sans Pro"/>
              <a:ea typeface="Source Sans Pro"/>
              <a:hlinkClick r:id="rId3"/>
            </a:endParaRPr>
          </a:p>
        </p:txBody>
      </p:sp>
      <p:sp>
        <p:nvSpPr>
          <p:cNvPr id="14" name="Text Placeholder 13">
            <a:extLst>
              <a:ext uri="{FF2B5EF4-FFF2-40B4-BE49-F238E27FC236}">
                <a16:creationId xmlns:a16="http://schemas.microsoft.com/office/drawing/2014/main" id="{C3AB7BDE-E59F-446E-A41F-F009B7D210D4}"/>
              </a:ext>
            </a:extLst>
          </p:cNvPr>
          <p:cNvSpPr>
            <a:spLocks noGrp="1"/>
          </p:cNvSpPr>
          <p:nvPr>
            <p:ph type="body" idx="1"/>
          </p:nvPr>
        </p:nvSpPr>
        <p:spPr>
          <a:xfrm>
            <a:off x="315419" y="2216422"/>
            <a:ext cx="4075644" cy="3173299"/>
          </a:xfrm>
        </p:spPr>
        <p:txBody>
          <a:bodyPr>
            <a:normAutofit/>
          </a:bodyPr>
          <a:lstStyle/>
          <a:p>
            <a:pPr marL="182880" indent="-182880"/>
            <a:r>
              <a:rPr lang="en-US" sz="1400"/>
              <a:t>As the 1095-B is technically an IRS "form," we reasoned that Veterans may use the "Find a VA Form," as a way finding tool to search for this document.</a:t>
            </a:r>
          </a:p>
          <a:p>
            <a:pPr marL="182880" indent="-182880"/>
            <a:r>
              <a:rPr lang="en-US" sz="1400"/>
              <a:t>Recommend including a callout for the IRS 1095-B tax form in the "More information" box that currently exists at the bottom of the landing page.</a:t>
            </a:r>
          </a:p>
        </p:txBody>
      </p:sp>
      <p:sp>
        <p:nvSpPr>
          <p:cNvPr id="2" name="Google Shape;470;p9">
            <a:extLst>
              <a:ext uri="{FF2B5EF4-FFF2-40B4-BE49-F238E27FC236}">
                <a16:creationId xmlns:a16="http://schemas.microsoft.com/office/drawing/2014/main" id="{21B8E776-E71E-4ACD-AB20-9D97F0A148BC}"/>
              </a:ext>
            </a:extLst>
          </p:cNvPr>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pic>
        <p:nvPicPr>
          <p:cNvPr id="3" name="Picture 4">
            <a:extLst>
              <a:ext uri="{FF2B5EF4-FFF2-40B4-BE49-F238E27FC236}">
                <a16:creationId xmlns:a16="http://schemas.microsoft.com/office/drawing/2014/main" id="{1978742F-6292-43B1-A9E8-0EA75C0E47BE}"/>
              </a:ext>
            </a:extLst>
          </p:cNvPr>
          <p:cNvPicPr>
            <a:picLocks noChangeAspect="1"/>
          </p:cNvPicPr>
          <p:nvPr/>
        </p:nvPicPr>
        <p:blipFill>
          <a:blip r:embed="rId4"/>
          <a:stretch>
            <a:fillRect/>
          </a:stretch>
        </p:blipFill>
        <p:spPr>
          <a:xfrm>
            <a:off x="4914900" y="680440"/>
            <a:ext cx="5277680" cy="6176291"/>
          </a:xfrm>
          <a:prstGeom prst="rect">
            <a:avLst/>
          </a:prstGeom>
          <a:ln>
            <a:solidFill>
              <a:schemeClr val="tx1">
                <a:lumMod val="25000"/>
                <a:lumOff val="75000"/>
              </a:schemeClr>
            </a:solidFill>
          </a:ln>
        </p:spPr>
      </p:pic>
    </p:spTree>
    <p:extLst>
      <p:ext uri="{BB962C8B-B14F-4D97-AF65-F5344CB8AC3E}">
        <p14:creationId xmlns:p14="http://schemas.microsoft.com/office/powerpoint/2010/main" val="169890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4"/>
        <p:cNvGrpSpPr/>
        <p:nvPr/>
      </p:nvGrpSpPr>
      <p:grpSpPr>
        <a:xfrm>
          <a:off x="0" y="0"/>
          <a:ext cx="0" cy="0"/>
          <a:chOff x="0" y="0"/>
          <a:chExt cx="0" cy="0"/>
        </a:xfrm>
      </p:grpSpPr>
      <p:sp>
        <p:nvSpPr>
          <p:cNvPr id="585" name="Google Shape;585;p13"/>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23</a:t>
            </a:fld>
            <a:endParaRPr sz="1200" b="0" i="0" u="none" strike="noStrike" cap="none">
              <a:solidFill>
                <a:srgbClr val="8A8A8A"/>
              </a:solidFill>
              <a:latin typeface="Source Sans Pro"/>
              <a:ea typeface="Source Sans Pro"/>
              <a:cs typeface="Source Sans Pro"/>
              <a:sym typeface="Source Sans Pro"/>
            </a:endParaRPr>
          </a:p>
        </p:txBody>
      </p:sp>
      <p:grpSp>
        <p:nvGrpSpPr>
          <p:cNvPr id="6" name="Google Shape;602;p14">
            <a:extLst>
              <a:ext uri="{FF2B5EF4-FFF2-40B4-BE49-F238E27FC236}">
                <a16:creationId xmlns:a16="http://schemas.microsoft.com/office/drawing/2014/main" id="{DBFFC77F-4E24-4A08-93FE-258B62E3B659}"/>
              </a:ext>
            </a:extLst>
          </p:cNvPr>
          <p:cNvGrpSpPr/>
          <p:nvPr/>
        </p:nvGrpSpPr>
        <p:grpSpPr>
          <a:xfrm>
            <a:off x="410431" y="309109"/>
            <a:ext cx="5150524" cy="369094"/>
            <a:chOff x="410431" y="309109"/>
            <a:chExt cx="5150524" cy="369094"/>
          </a:xfrm>
        </p:grpSpPr>
        <p:sp>
          <p:nvSpPr>
            <p:cNvPr id="17" name="Google Shape;603;p14">
              <a:extLst>
                <a:ext uri="{FF2B5EF4-FFF2-40B4-BE49-F238E27FC236}">
                  <a16:creationId xmlns:a16="http://schemas.microsoft.com/office/drawing/2014/main" id="{496218C5-2522-49E1-95F5-4F9C62CE3045}"/>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18" name="Google Shape;604;p14">
              <a:extLst>
                <a:ext uri="{FF2B5EF4-FFF2-40B4-BE49-F238E27FC236}">
                  <a16:creationId xmlns:a16="http://schemas.microsoft.com/office/drawing/2014/main" id="{95444809-D198-4490-8150-A9F71E6FB7D1}"/>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9" name="Google Shape;337;p6">
            <a:extLst>
              <a:ext uri="{FF2B5EF4-FFF2-40B4-BE49-F238E27FC236}">
                <a16:creationId xmlns:a16="http://schemas.microsoft.com/office/drawing/2014/main" id="{0562F510-95CF-4F62-8457-55BEC8F2D3B5}"/>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 Sprint 3 Demo</a:t>
            </a:r>
            <a:endParaRPr sz="1200" b="0" i="0" u="none" strike="noStrike" cap="none">
              <a:solidFill>
                <a:srgbClr val="747C74"/>
              </a:solidFill>
              <a:latin typeface="Calibri"/>
              <a:ea typeface="Calibri"/>
              <a:cs typeface="Calibri"/>
              <a:sym typeface="Calibri"/>
            </a:endParaRPr>
          </a:p>
        </p:txBody>
      </p:sp>
      <p:sp>
        <p:nvSpPr>
          <p:cNvPr id="11" name="Google Shape;655;p17">
            <a:extLst>
              <a:ext uri="{FF2B5EF4-FFF2-40B4-BE49-F238E27FC236}">
                <a16:creationId xmlns:a16="http://schemas.microsoft.com/office/drawing/2014/main" id="{760AB2AE-A989-4D8E-8DB7-5C41CB69346F}"/>
              </a:ext>
            </a:extLst>
          </p:cNvPr>
          <p:cNvSpPr txBox="1"/>
          <p:nvPr/>
        </p:nvSpPr>
        <p:spPr>
          <a:xfrm>
            <a:off x="417991" y="1564044"/>
            <a:ext cx="11353800" cy="247760"/>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bg2"/>
                </a:solidFill>
                <a:latin typeface="PT Serif"/>
                <a:ea typeface="PT Serif"/>
                <a:cs typeface="PT Serif"/>
                <a:sym typeface="PT Serif"/>
                <a:hlinkClick r:id="rId3">
                  <a:extLst>
                    <a:ext uri="{A12FA001-AC4F-418D-AE19-62706E023703}">
                      <ahyp:hlinkClr xmlns:ahyp="http://schemas.microsoft.com/office/drawing/2018/hyperlinkcolor" val="tx"/>
                    </a:ext>
                  </a:extLst>
                </a:hlinkClick>
              </a:rPr>
              <a:t>User Story</a:t>
            </a:r>
            <a:r>
              <a:rPr lang="en-US" b="0" i="0" strike="noStrike" cap="none">
                <a:solidFill>
                  <a:schemeClr val="tx1"/>
                </a:solidFill>
                <a:latin typeface="PT Serif"/>
                <a:ea typeface="PT Serif"/>
                <a:cs typeface="PT Serif"/>
                <a:sym typeface="PT Serif"/>
              </a:rPr>
              <a:t>:</a:t>
            </a:r>
            <a:r>
              <a:rPr lang="en-US">
                <a:solidFill>
                  <a:schemeClr val="tx1"/>
                </a:solidFill>
                <a:latin typeface="PT Serif"/>
                <a:ea typeface="PT Serif"/>
                <a:cs typeface="PT Serif"/>
                <a:sym typeface="PT Serif"/>
              </a:rPr>
              <a:t> Content &amp; IA Review</a:t>
            </a:r>
            <a:endParaRPr lang="en-US" b="0" i="0" u="none" strike="noStrike" cap="none">
              <a:solidFill>
                <a:schemeClr val="tx1"/>
              </a:solidFill>
              <a:latin typeface="PT Serif"/>
            </a:endParaRPr>
          </a:p>
        </p:txBody>
      </p:sp>
      <p:sp>
        <p:nvSpPr>
          <p:cNvPr id="12" name="Google Shape;651;p17">
            <a:extLst>
              <a:ext uri="{FF2B5EF4-FFF2-40B4-BE49-F238E27FC236}">
                <a16:creationId xmlns:a16="http://schemas.microsoft.com/office/drawing/2014/main" id="{3465922F-5AC6-46C1-8EC6-115E1B02FCB6}"/>
              </a:ext>
            </a:extLst>
          </p:cNvPr>
          <p:cNvSpPr txBox="1"/>
          <p:nvPr/>
        </p:nvSpPr>
        <p:spPr>
          <a:xfrm>
            <a:off x="402822" y="750806"/>
            <a:ext cx="11483642" cy="593485"/>
          </a:xfrm>
          <a:prstGeom prst="rect">
            <a:avLst/>
          </a:prstGeom>
          <a:noFill/>
          <a:ln>
            <a:noFill/>
          </a:ln>
        </p:spPr>
        <p:txBody>
          <a:bodyPr spcFirstLastPara="1" wrap="square" lIns="0" tIns="0" rIns="0" bIns="0" anchor="t" anchorCtr="0">
            <a:noAutofit/>
          </a:bodyPr>
          <a:lstStyle/>
          <a:p>
            <a:pPr>
              <a:lnSpc>
                <a:spcPct val="90000"/>
              </a:lnSpc>
            </a:pPr>
            <a:r>
              <a:rPr lang="en-US" sz="2800">
                <a:solidFill>
                  <a:schemeClr val="dk1"/>
                </a:solidFill>
                <a:latin typeface="PT Serif"/>
                <a:sym typeface="PT Serif"/>
              </a:rPr>
              <a:t>We proposed where our 1095-B page would live within VA.gov</a:t>
            </a:r>
            <a:endParaRPr lang="en-US">
              <a:solidFill>
                <a:schemeClr val="dk1"/>
              </a:solidFill>
            </a:endParaRPr>
          </a:p>
        </p:txBody>
      </p:sp>
      <p:sp>
        <p:nvSpPr>
          <p:cNvPr id="3" name="Google Shape;470;p9">
            <a:extLst>
              <a:ext uri="{FF2B5EF4-FFF2-40B4-BE49-F238E27FC236}">
                <a16:creationId xmlns:a16="http://schemas.microsoft.com/office/drawing/2014/main" id="{F7E75495-CCBD-47CB-8903-66D4BD72C4C2}"/>
              </a:ext>
            </a:extLst>
          </p:cNvPr>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8" name="TextBox 7">
            <a:extLst>
              <a:ext uri="{FF2B5EF4-FFF2-40B4-BE49-F238E27FC236}">
                <a16:creationId xmlns:a16="http://schemas.microsoft.com/office/drawing/2014/main" id="{C5E1627A-5989-4600-B916-4D71E421FE4A}"/>
              </a:ext>
            </a:extLst>
          </p:cNvPr>
          <p:cNvSpPr txBox="1"/>
          <p:nvPr/>
        </p:nvSpPr>
        <p:spPr>
          <a:xfrm>
            <a:off x="9111422" y="6135349"/>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a:latin typeface="Source Sans Pro"/>
                <a:ea typeface="Source Sans Pro"/>
                <a:hlinkClick r:id="rId4"/>
              </a:rPr>
              <a:t>Finalized IA</a:t>
            </a:r>
            <a:endParaRPr lang="en-US" sz="1200">
              <a:latin typeface="Source Sans Pro"/>
              <a:ea typeface="Source Sans Pro"/>
            </a:endParaRPr>
          </a:p>
        </p:txBody>
      </p:sp>
      <p:sp>
        <p:nvSpPr>
          <p:cNvPr id="10" name="Text Placeholder 13">
            <a:extLst>
              <a:ext uri="{FF2B5EF4-FFF2-40B4-BE49-F238E27FC236}">
                <a16:creationId xmlns:a16="http://schemas.microsoft.com/office/drawing/2014/main" id="{99BDAF2F-3E7E-4BDA-B9A9-8917300C66DF}"/>
              </a:ext>
            </a:extLst>
          </p:cNvPr>
          <p:cNvSpPr>
            <a:spLocks noGrp="1"/>
          </p:cNvSpPr>
          <p:nvPr>
            <p:ph type="body" idx="1"/>
          </p:nvPr>
        </p:nvSpPr>
        <p:spPr>
          <a:xfrm>
            <a:off x="315419" y="2216422"/>
            <a:ext cx="4075644" cy="3173299"/>
          </a:xfrm>
        </p:spPr>
        <p:txBody>
          <a:bodyPr>
            <a:normAutofit/>
          </a:bodyPr>
          <a:lstStyle/>
          <a:p>
            <a:pPr marL="0" indent="0">
              <a:buNone/>
            </a:pPr>
            <a:r>
              <a:rPr lang="en-US" sz="1400"/>
              <a:t>Decision from Monday 3/7 EOD: </a:t>
            </a:r>
          </a:p>
          <a:p>
            <a:pPr marL="182880" indent="-182880"/>
            <a:r>
              <a:rPr lang="en-US" sz="1400"/>
              <a:t>Header will be: Download your IRS 1095-B tax form</a:t>
            </a:r>
          </a:p>
          <a:p>
            <a:pPr marL="182880" indent="-182880"/>
            <a:r>
              <a:rPr lang="en-US" sz="1400"/>
              <a:t>URL will be: </a:t>
            </a:r>
            <a:r>
              <a:rPr lang="en-US" sz="1400">
                <a:hlinkClick r:id="rId5"/>
              </a:rPr>
              <a:t>www.va.gov/records/download-your-irs-1095-b</a:t>
            </a:r>
            <a:endParaRPr lang="en-US" sz="1400"/>
          </a:p>
        </p:txBody>
      </p:sp>
      <p:pic>
        <p:nvPicPr>
          <p:cNvPr id="2" name="Picture 4">
            <a:extLst>
              <a:ext uri="{FF2B5EF4-FFF2-40B4-BE49-F238E27FC236}">
                <a16:creationId xmlns:a16="http://schemas.microsoft.com/office/drawing/2014/main" id="{16535096-DB23-42DF-A76A-57CF1ADE61E9}"/>
              </a:ext>
            </a:extLst>
          </p:cNvPr>
          <p:cNvPicPr>
            <a:picLocks noChangeAspect="1"/>
          </p:cNvPicPr>
          <p:nvPr/>
        </p:nvPicPr>
        <p:blipFill>
          <a:blip r:embed="rId6"/>
          <a:stretch>
            <a:fillRect/>
          </a:stretch>
        </p:blipFill>
        <p:spPr>
          <a:xfrm>
            <a:off x="5080551" y="1471946"/>
            <a:ext cx="6660874" cy="4543584"/>
          </a:xfrm>
          <a:prstGeom prst="rect">
            <a:avLst/>
          </a:prstGeom>
          <a:ln>
            <a:solidFill>
              <a:schemeClr val="tx1">
                <a:lumMod val="25000"/>
                <a:lumOff val="75000"/>
              </a:schemeClr>
            </a:solidFill>
          </a:ln>
        </p:spPr>
      </p:pic>
    </p:spTree>
    <p:extLst>
      <p:ext uri="{BB962C8B-B14F-4D97-AF65-F5344CB8AC3E}">
        <p14:creationId xmlns:p14="http://schemas.microsoft.com/office/powerpoint/2010/main" val="1361565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6"/>
        <p:cNvGrpSpPr/>
        <p:nvPr/>
      </p:nvGrpSpPr>
      <p:grpSpPr>
        <a:xfrm>
          <a:off x="0" y="0"/>
          <a:ext cx="0" cy="0"/>
          <a:chOff x="0" y="0"/>
          <a:chExt cx="0" cy="0"/>
        </a:xfrm>
      </p:grpSpPr>
      <p:cxnSp>
        <p:nvCxnSpPr>
          <p:cNvPr id="647" name="Google Shape;647;p17"/>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648" name="Google Shape;648;p17"/>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649" name="Google Shape;649;p1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24</a:t>
            </a:fld>
            <a:endParaRPr sz="1200" b="0" i="0" u="none" strike="noStrike" cap="none">
              <a:solidFill>
                <a:srgbClr val="8A8A8A"/>
              </a:solidFill>
              <a:latin typeface="Source Sans Pro"/>
              <a:ea typeface="Source Sans Pro"/>
              <a:cs typeface="Source Sans Pro"/>
              <a:sym typeface="Source Sans Pro"/>
            </a:endParaRPr>
          </a:p>
        </p:txBody>
      </p:sp>
      <p:sp>
        <p:nvSpPr>
          <p:cNvPr id="651" name="Google Shape;651;p17"/>
          <p:cNvSpPr txBox="1"/>
          <p:nvPr/>
        </p:nvSpPr>
        <p:spPr>
          <a:xfrm>
            <a:off x="402822" y="711050"/>
            <a:ext cx="11470942" cy="1012585"/>
          </a:xfrm>
          <a:prstGeom prst="rect">
            <a:avLst/>
          </a:prstGeom>
          <a:noFill/>
          <a:ln>
            <a:noFill/>
          </a:ln>
        </p:spPr>
        <p:txBody>
          <a:bodyPr spcFirstLastPara="1" wrap="square" lIns="0" tIns="0" rIns="0" bIns="0" anchor="t" anchorCtr="0">
            <a:noAutofit/>
          </a:bodyPr>
          <a:lstStyle/>
          <a:p>
            <a:r>
              <a:rPr lang="en-US" sz="2800">
                <a:solidFill>
                  <a:schemeClr val="dk1"/>
                </a:solidFill>
                <a:latin typeface="PT Serif"/>
                <a:ea typeface="Source Sans Pro"/>
                <a:sym typeface="PT Serif"/>
              </a:rPr>
              <a:t>We built out the front end to show a Veteran finding out page, logging in, and being able to download the 1095-B form</a:t>
            </a:r>
            <a:endParaRPr lang="en-US" sz="2800">
              <a:solidFill>
                <a:schemeClr val="dk1"/>
              </a:solidFill>
              <a:latin typeface="PT Serif"/>
              <a:ea typeface="Source Sans Pro"/>
            </a:endParaRPr>
          </a:p>
          <a:p>
            <a:pPr>
              <a:lnSpc>
                <a:spcPct val="90000"/>
              </a:lnSpc>
            </a:pPr>
            <a:endParaRPr lang="en-US" sz="2800">
              <a:solidFill>
                <a:schemeClr val="dk1"/>
              </a:solidFill>
              <a:latin typeface="PT Serif"/>
              <a:ea typeface="Source Sans Pro"/>
            </a:endParaRPr>
          </a:p>
        </p:txBody>
      </p:sp>
      <p:grpSp>
        <p:nvGrpSpPr>
          <p:cNvPr id="3" name="Google Shape;602;p14">
            <a:extLst>
              <a:ext uri="{FF2B5EF4-FFF2-40B4-BE49-F238E27FC236}">
                <a16:creationId xmlns:a16="http://schemas.microsoft.com/office/drawing/2014/main" id="{560B9BCE-BD9C-4DC4-B8D7-55EDB4302727}"/>
              </a:ext>
            </a:extLst>
          </p:cNvPr>
          <p:cNvGrpSpPr/>
          <p:nvPr/>
        </p:nvGrpSpPr>
        <p:grpSpPr>
          <a:xfrm>
            <a:off x="410431" y="309109"/>
            <a:ext cx="5150524" cy="369094"/>
            <a:chOff x="410431" y="309109"/>
            <a:chExt cx="5150524" cy="369094"/>
          </a:xfrm>
        </p:grpSpPr>
        <p:sp>
          <p:nvSpPr>
            <p:cNvPr id="20" name="Google Shape;603;p14">
              <a:extLst>
                <a:ext uri="{FF2B5EF4-FFF2-40B4-BE49-F238E27FC236}">
                  <a16:creationId xmlns:a16="http://schemas.microsoft.com/office/drawing/2014/main" id="{F925A1F4-7E0D-4E3E-AB93-6F1A04816973}"/>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2</a:t>
              </a:r>
              <a:endParaRPr lang="en-US" sz="1200" b="0" i="0" u="none" strike="noStrike" cap="none">
                <a:solidFill>
                  <a:srgbClr val="FFFFFF"/>
                </a:solidFill>
                <a:latin typeface="PT Serif"/>
                <a:ea typeface="Arial"/>
                <a:cs typeface="Arial"/>
              </a:endParaRPr>
            </a:p>
          </p:txBody>
        </p:sp>
        <p:sp>
          <p:nvSpPr>
            <p:cNvPr id="21" name="Google Shape;604;p14">
              <a:extLst>
                <a:ext uri="{FF2B5EF4-FFF2-40B4-BE49-F238E27FC236}">
                  <a16:creationId xmlns:a16="http://schemas.microsoft.com/office/drawing/2014/main" id="{313FFEE4-B196-49E6-BA0E-316E9BA5BF3D}"/>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TECH</a:t>
              </a:r>
              <a:endParaRPr lang="en-US"/>
            </a:p>
          </p:txBody>
        </p:sp>
      </p:grpSp>
      <p:sp>
        <p:nvSpPr>
          <p:cNvPr id="5" name="Google Shape;470;p9">
            <a:extLst>
              <a:ext uri="{FF2B5EF4-FFF2-40B4-BE49-F238E27FC236}">
                <a16:creationId xmlns:a16="http://schemas.microsoft.com/office/drawing/2014/main" id="{22812CC0-45A2-42FA-B89D-A8FF471FF11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Tech</a:t>
            </a:r>
            <a:endParaRPr lang="en-US"/>
          </a:p>
        </p:txBody>
      </p:sp>
      <p:sp>
        <p:nvSpPr>
          <p:cNvPr id="7" name="Google Shape;337;p6">
            <a:extLst>
              <a:ext uri="{FF2B5EF4-FFF2-40B4-BE49-F238E27FC236}">
                <a16:creationId xmlns:a16="http://schemas.microsoft.com/office/drawing/2014/main" id="{5EDFEF76-4A9B-4615-A291-9A3C8D686D4A}"/>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a:t>
            </a:r>
            <a:r>
              <a:rPr lang="en-US" sz="1200">
                <a:solidFill>
                  <a:srgbClr val="747C74"/>
                </a:solidFill>
                <a:latin typeface="Source Sans Pro"/>
                <a:ea typeface="Source Sans Pro"/>
                <a:cs typeface="Source Sans Pro"/>
                <a:sym typeface="Source Sans Pro"/>
              </a:rPr>
              <a:t>3 </a:t>
            </a:r>
            <a:r>
              <a:rPr lang="en-US" sz="1200" b="0" i="0" u="none" strike="noStrike" cap="none">
                <a:solidFill>
                  <a:srgbClr val="747C74"/>
                </a:solidFill>
                <a:latin typeface="Source Sans Pro"/>
                <a:ea typeface="Source Sans Pro"/>
                <a:cs typeface="Source Sans Pro"/>
                <a:sym typeface="Source Sans Pro"/>
              </a:rPr>
              <a:t>Demo</a:t>
            </a:r>
            <a:endParaRPr sz="1200" b="0" i="0" u="none" strike="noStrike" cap="none">
              <a:solidFill>
                <a:srgbClr val="747C74"/>
              </a:solidFill>
              <a:latin typeface="Calibri"/>
              <a:ea typeface="Calibri"/>
              <a:cs typeface="Calibri"/>
              <a:sym typeface="Calibri"/>
            </a:endParaRPr>
          </a:p>
        </p:txBody>
      </p:sp>
      <p:sp>
        <p:nvSpPr>
          <p:cNvPr id="15" name="Google Shape;655;p17">
            <a:extLst>
              <a:ext uri="{FF2B5EF4-FFF2-40B4-BE49-F238E27FC236}">
                <a16:creationId xmlns:a16="http://schemas.microsoft.com/office/drawing/2014/main" id="{9C4A17CE-EF6F-4ED7-ADC1-9CEE9825B750}"/>
              </a:ext>
            </a:extLst>
          </p:cNvPr>
          <p:cNvSpPr txBox="1"/>
          <p:nvPr/>
        </p:nvSpPr>
        <p:spPr>
          <a:xfrm>
            <a:off x="416183" y="1890778"/>
            <a:ext cx="4081621" cy="2068259"/>
          </a:xfrm>
          <a:prstGeom prst="rect">
            <a:avLst/>
          </a:prstGeom>
          <a:noFill/>
          <a:ln>
            <a:noFill/>
          </a:ln>
        </p:spPr>
        <p:txBody>
          <a:bodyPr spcFirstLastPara="1" wrap="square" lIns="0" tIns="0" rIns="0" bIns="0" anchor="t" anchorCtr="0">
            <a:spAutoFit/>
          </a:bodyPr>
          <a:lstStyle/>
          <a:p>
            <a:r>
              <a:rPr lang="en-US" sz="1200">
                <a:solidFill>
                  <a:schemeClr val="bg2"/>
                </a:solidFill>
                <a:latin typeface="PT Serif"/>
                <a:ea typeface="PT Serif"/>
                <a:hlinkClick r:id="rId3">
                  <a:extLst>
                    <a:ext uri="{A12FA001-AC4F-418D-AE19-62706E023703}">
                      <ahyp:hlinkClr xmlns:ahyp="http://schemas.microsoft.com/office/drawing/2018/hyperlinkcolor" val="tx"/>
                    </a:ext>
                  </a:extLst>
                </a:hlinkClick>
              </a:rPr>
              <a:t>User Story</a:t>
            </a:r>
            <a:r>
              <a:rPr lang="en-US" sz="1200">
                <a:solidFill>
                  <a:schemeClr val="tx1"/>
                </a:solidFill>
                <a:latin typeface="PT Serif"/>
                <a:ea typeface="PT Serif"/>
              </a:rPr>
              <a:t>: </a:t>
            </a:r>
            <a:r>
              <a:rPr lang="en-US" sz="1200">
                <a:solidFill>
                  <a:srgbClr val="8F8F8F"/>
                </a:solidFill>
                <a:latin typeface="PT Serif"/>
                <a:ea typeface="PT Serif"/>
              </a:rPr>
              <a:t>As a veteran, if I’m not logged in, I want to be redirected to log in to be able to download form</a:t>
            </a:r>
            <a:endParaRPr lang="en-US" sz="1200">
              <a:ea typeface="PT Serif"/>
            </a:endParaRPr>
          </a:p>
          <a:p>
            <a:pPr>
              <a:lnSpc>
                <a:spcPct val="114999"/>
              </a:lnSpc>
              <a:buSzPts val="1400"/>
            </a:pPr>
            <a:r>
              <a:rPr lang="en-US" sz="1200" b="0" i="0" strike="noStrike" cap="none">
                <a:solidFill>
                  <a:schemeClr val="bg2"/>
                </a:solidFill>
                <a:latin typeface="PT Serif"/>
                <a:ea typeface="PT Serif"/>
                <a:cs typeface="PT Serif"/>
                <a:sym typeface="PT Serif"/>
                <a:hlinkClick r:id="rId4">
                  <a:extLst>
                    <a:ext uri="{A12FA001-AC4F-418D-AE19-62706E023703}">
                      <ahyp:hlinkClr xmlns:ahyp="http://schemas.microsoft.com/office/drawing/2018/hyperlinkcolor" val="tx"/>
                    </a:ext>
                  </a:extLst>
                </a:hlinkClick>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As a veteran, I want to </a:t>
            </a:r>
            <a:r>
              <a:rPr lang="en-US" sz="1200">
                <a:solidFill>
                  <a:srgbClr val="8F8F8F"/>
                </a:solidFill>
                <a:latin typeface="PT Serif"/>
                <a:ea typeface="PT Serif"/>
                <a:cs typeface="PT Serif"/>
                <a:sym typeface="PT Serif"/>
              </a:rPr>
              <a:t>easily understand  what the form is, so I know why I need it</a:t>
            </a:r>
            <a:endParaRPr lang="en-US" sz="1200"/>
          </a:p>
          <a:p>
            <a:pPr>
              <a:lnSpc>
                <a:spcPct val="115000"/>
              </a:lnSpc>
              <a:buSzPts val="1400"/>
            </a:pPr>
            <a:r>
              <a:rPr lang="en-US" sz="1200" b="0" i="0" strike="noStrike" cap="none">
                <a:solidFill>
                  <a:schemeClr val="bg2"/>
                </a:solidFill>
                <a:latin typeface="PT Serif"/>
                <a:ea typeface="PT Serif"/>
                <a:cs typeface="PT Serif"/>
                <a:sym typeface="PT Serif"/>
                <a:hlinkClick r:id="rId5">
                  <a:extLst>
                    <a:ext uri="{A12FA001-AC4F-418D-AE19-62706E023703}">
                      <ahyp:hlinkClr xmlns:ahyp="http://schemas.microsoft.com/office/drawing/2018/hyperlinkcolor" val="tx"/>
                    </a:ext>
                  </a:extLst>
                </a:hlinkClick>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As a veteran, I want to understand what the form is, so I know what to do with it</a:t>
            </a:r>
            <a:endParaRPr lang="en-US" sz="1200" b="0" i="0" strike="noStrike" cap="none">
              <a:solidFill>
                <a:srgbClr val="8F8F8F"/>
              </a:solidFill>
              <a:latin typeface="PT Serif"/>
              <a:ea typeface="PT Serif"/>
              <a:cs typeface="PT Serif"/>
            </a:endParaRPr>
          </a:p>
          <a:p>
            <a:pPr>
              <a:lnSpc>
                <a:spcPct val="114999"/>
              </a:lnSpc>
            </a:pPr>
            <a:r>
              <a:rPr lang="en-US" sz="1200">
                <a:solidFill>
                  <a:schemeClr val="bg2"/>
                </a:solidFill>
                <a:latin typeface="PT Serif"/>
                <a:hlinkClick r:id="rId6">
                  <a:extLst>
                    <a:ext uri="{A12FA001-AC4F-418D-AE19-62706E023703}">
                      <ahyp:hlinkClr xmlns:ahyp="http://schemas.microsoft.com/office/drawing/2018/hyperlinkcolor" val="tx"/>
                    </a:ext>
                  </a:extLst>
                </a:hlinkClick>
              </a:rPr>
              <a:t>User Story</a:t>
            </a:r>
            <a:r>
              <a:rPr lang="en-US" sz="1200">
                <a:solidFill>
                  <a:schemeClr val="tx1"/>
                </a:solidFill>
                <a:latin typeface="PT Serif"/>
              </a:rPr>
              <a:t>: </a:t>
            </a:r>
            <a:r>
              <a:rPr lang="en-US" sz="1200">
                <a:solidFill>
                  <a:srgbClr val="8F8F8F"/>
                </a:solidFill>
                <a:latin typeface="PT Serif"/>
              </a:rPr>
              <a:t>As a veteran, I want to ask a question or fix a mistake in my form to avoid issues</a:t>
            </a:r>
            <a:endParaRPr lang="en-US" sz="1200"/>
          </a:p>
          <a:p>
            <a:pPr>
              <a:lnSpc>
                <a:spcPct val="114999"/>
              </a:lnSpc>
            </a:pPr>
            <a:r>
              <a:rPr lang="en-US" sz="1200">
                <a:solidFill>
                  <a:schemeClr val="bg2"/>
                </a:solidFill>
                <a:latin typeface="PT Serif"/>
                <a:hlinkClick r:id="rId7">
                  <a:extLst>
                    <a:ext uri="{A12FA001-AC4F-418D-AE19-62706E023703}">
                      <ahyp:hlinkClr xmlns:ahyp="http://schemas.microsoft.com/office/drawing/2018/hyperlinkcolor" val="tx"/>
                    </a:ext>
                  </a:extLst>
                </a:hlinkClick>
              </a:rPr>
              <a:t>User Story:</a:t>
            </a:r>
            <a:r>
              <a:rPr lang="en-US" sz="1200">
                <a:solidFill>
                  <a:schemeClr val="bg2"/>
                </a:solidFill>
                <a:latin typeface="PT Serif"/>
              </a:rPr>
              <a:t> </a:t>
            </a:r>
            <a:r>
              <a:rPr lang="en-US" sz="1200">
                <a:solidFill>
                  <a:srgbClr val="8F8F8F"/>
                </a:solidFill>
                <a:latin typeface="PT Serif"/>
              </a:rPr>
              <a:t>[Enhancement] Update styling of download button to "Exploration" version of wireframe</a:t>
            </a:r>
          </a:p>
        </p:txBody>
      </p:sp>
      <p:sp>
        <p:nvSpPr>
          <p:cNvPr id="18" name="Google Shape;641;p16">
            <a:extLst>
              <a:ext uri="{FF2B5EF4-FFF2-40B4-BE49-F238E27FC236}">
                <a16:creationId xmlns:a16="http://schemas.microsoft.com/office/drawing/2014/main" id="{56AC7A72-CBB7-4B3E-9035-4298DEF5C4DE}"/>
              </a:ext>
            </a:extLst>
          </p:cNvPr>
          <p:cNvSpPr txBox="1"/>
          <p:nvPr/>
        </p:nvSpPr>
        <p:spPr>
          <a:xfrm>
            <a:off x="8657260" y="5853116"/>
            <a:ext cx="3200399" cy="46162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solidFill>
                  <a:srgbClr val="000000"/>
                </a:solidFill>
                <a:latin typeface="Source Sans Pro"/>
                <a:ea typeface="Source Sans Pro"/>
                <a:sym typeface="Arial"/>
                <a:hlinkClick r:id="rId8"/>
              </a:rPr>
              <a:t>Video Link in Mural</a:t>
            </a:r>
          </a:p>
          <a:p>
            <a:pPr algn="r">
              <a:buSzPts val="1400"/>
            </a:pPr>
            <a:r>
              <a:rPr lang="en-US" sz="1200">
                <a:latin typeface="Source Sans Pro"/>
                <a:ea typeface="Source Sans Pro"/>
                <a:hlinkClick r:id="rId9"/>
              </a:rPr>
              <a:t>GitHub Branch</a:t>
            </a:r>
            <a:endParaRPr lang="en-US" sz="1200">
              <a:latin typeface="Source Sans Pro"/>
              <a:ea typeface="Source Sans Pro"/>
            </a:endParaRPr>
          </a:p>
        </p:txBody>
      </p:sp>
      <p:pic>
        <p:nvPicPr>
          <p:cNvPr id="2" name="Picture 5">
            <a:extLst>
              <a:ext uri="{FF2B5EF4-FFF2-40B4-BE49-F238E27FC236}">
                <a16:creationId xmlns:a16="http://schemas.microsoft.com/office/drawing/2014/main" id="{DDD6574B-F69A-4AB4-889A-2E5DACCDA425}"/>
              </a:ext>
            </a:extLst>
          </p:cNvPr>
          <p:cNvPicPr>
            <a:picLocks noChangeAspect="1"/>
          </p:cNvPicPr>
          <p:nvPr/>
        </p:nvPicPr>
        <p:blipFill>
          <a:blip r:embed="rId10"/>
          <a:stretch>
            <a:fillRect/>
          </a:stretch>
        </p:blipFill>
        <p:spPr>
          <a:xfrm>
            <a:off x="6446005" y="1887166"/>
            <a:ext cx="5299230" cy="3886450"/>
          </a:xfrm>
          <a:prstGeom prst="rect">
            <a:avLst/>
          </a:prstGeom>
          <a:ln>
            <a:solidFill>
              <a:schemeClr val="tx1">
                <a:lumMod val="50000"/>
                <a:lumOff val="50000"/>
              </a:schemeClr>
            </a:solidFill>
          </a:ln>
        </p:spPr>
      </p:pic>
    </p:spTree>
    <p:extLst>
      <p:ext uri="{BB962C8B-B14F-4D97-AF65-F5344CB8AC3E}">
        <p14:creationId xmlns:p14="http://schemas.microsoft.com/office/powerpoint/2010/main" val="1756389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6"/>
        <p:cNvGrpSpPr/>
        <p:nvPr/>
      </p:nvGrpSpPr>
      <p:grpSpPr>
        <a:xfrm>
          <a:off x="0" y="0"/>
          <a:ext cx="0" cy="0"/>
          <a:chOff x="0" y="0"/>
          <a:chExt cx="0" cy="0"/>
        </a:xfrm>
      </p:grpSpPr>
      <p:cxnSp>
        <p:nvCxnSpPr>
          <p:cNvPr id="647" name="Google Shape;647;p17"/>
          <p:cNvCxnSpPr/>
          <p:nvPr/>
        </p:nvCxnSpPr>
        <p:spPr>
          <a:xfrm rot="10800000">
            <a:off x="8694795" y="20773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648" name="Google Shape;648;p17"/>
          <p:cNvCxnSpPr/>
          <p:nvPr/>
        </p:nvCxnSpPr>
        <p:spPr>
          <a:xfrm rot="10800000">
            <a:off x="2704628" y="20773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649" name="Google Shape;649;p1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25</a:t>
            </a:fld>
            <a:endParaRPr sz="1200" b="0" i="0" u="none" strike="noStrike" cap="none">
              <a:solidFill>
                <a:srgbClr val="8A8A8A"/>
              </a:solidFill>
              <a:latin typeface="Source Sans Pro"/>
              <a:ea typeface="Source Sans Pro"/>
              <a:cs typeface="Source Sans Pro"/>
              <a:sym typeface="Source Sans Pro"/>
            </a:endParaRPr>
          </a:p>
        </p:txBody>
      </p:sp>
      <p:sp>
        <p:nvSpPr>
          <p:cNvPr id="651" name="Google Shape;651;p17"/>
          <p:cNvSpPr txBox="1"/>
          <p:nvPr/>
        </p:nvSpPr>
        <p:spPr>
          <a:xfrm>
            <a:off x="402822" y="750806"/>
            <a:ext cx="11470942" cy="1012585"/>
          </a:xfrm>
          <a:prstGeom prst="rect">
            <a:avLst/>
          </a:prstGeom>
          <a:noFill/>
          <a:ln>
            <a:noFill/>
          </a:ln>
        </p:spPr>
        <p:txBody>
          <a:bodyPr spcFirstLastPara="1" wrap="square" lIns="0" tIns="0" rIns="0" bIns="0" anchor="t" anchorCtr="0">
            <a:noAutofit/>
          </a:bodyPr>
          <a:lstStyle/>
          <a:p>
            <a:pPr>
              <a:lnSpc>
                <a:spcPct val="90000"/>
              </a:lnSpc>
            </a:pPr>
            <a:r>
              <a:rPr lang="en-US" sz="2800">
                <a:solidFill>
                  <a:schemeClr val="dk1"/>
                </a:solidFill>
                <a:latin typeface="PT Serif"/>
                <a:sym typeface="PT Serif"/>
              </a:rPr>
              <a:t>We built out the backend in our test environment of how the data would flow from the enrollment center to be able to create the PDF</a:t>
            </a:r>
            <a:endParaRPr lang="en-US">
              <a:solidFill>
                <a:schemeClr val="dk1"/>
              </a:solidFill>
            </a:endParaRPr>
          </a:p>
        </p:txBody>
      </p:sp>
      <p:grpSp>
        <p:nvGrpSpPr>
          <p:cNvPr id="3" name="Google Shape;602;p14">
            <a:extLst>
              <a:ext uri="{FF2B5EF4-FFF2-40B4-BE49-F238E27FC236}">
                <a16:creationId xmlns:a16="http://schemas.microsoft.com/office/drawing/2014/main" id="{560B9BCE-BD9C-4DC4-B8D7-55EDB4302727}"/>
              </a:ext>
            </a:extLst>
          </p:cNvPr>
          <p:cNvGrpSpPr/>
          <p:nvPr/>
        </p:nvGrpSpPr>
        <p:grpSpPr>
          <a:xfrm>
            <a:off x="410431" y="309109"/>
            <a:ext cx="5150524" cy="369094"/>
            <a:chOff x="410431" y="309109"/>
            <a:chExt cx="5150524" cy="369094"/>
          </a:xfrm>
        </p:grpSpPr>
        <p:sp>
          <p:nvSpPr>
            <p:cNvPr id="20" name="Google Shape;603;p14">
              <a:extLst>
                <a:ext uri="{FF2B5EF4-FFF2-40B4-BE49-F238E27FC236}">
                  <a16:creationId xmlns:a16="http://schemas.microsoft.com/office/drawing/2014/main" id="{F925A1F4-7E0D-4E3E-AB93-6F1A04816973}"/>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2</a:t>
              </a:r>
              <a:endParaRPr lang="en-US" sz="1200" b="0" i="0" u="none" strike="noStrike" cap="none">
                <a:solidFill>
                  <a:srgbClr val="FFFFFF"/>
                </a:solidFill>
                <a:latin typeface="PT Serif"/>
                <a:ea typeface="Arial"/>
                <a:cs typeface="Arial"/>
              </a:endParaRPr>
            </a:p>
          </p:txBody>
        </p:sp>
        <p:sp>
          <p:nvSpPr>
            <p:cNvPr id="21" name="Google Shape;604;p14">
              <a:extLst>
                <a:ext uri="{FF2B5EF4-FFF2-40B4-BE49-F238E27FC236}">
                  <a16:creationId xmlns:a16="http://schemas.microsoft.com/office/drawing/2014/main" id="{313FFEE4-B196-49E6-BA0E-316E9BA5BF3D}"/>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TECH</a:t>
              </a:r>
              <a:endParaRPr lang="en-US"/>
            </a:p>
          </p:txBody>
        </p:sp>
      </p:grpSp>
      <p:sp>
        <p:nvSpPr>
          <p:cNvPr id="5" name="Google Shape;470;p9">
            <a:extLst>
              <a:ext uri="{FF2B5EF4-FFF2-40B4-BE49-F238E27FC236}">
                <a16:creationId xmlns:a16="http://schemas.microsoft.com/office/drawing/2014/main" id="{22812CC0-45A2-42FA-B89D-A8FF471FF11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Tech</a:t>
            </a:r>
            <a:endParaRPr lang="en-US"/>
          </a:p>
        </p:txBody>
      </p:sp>
      <p:sp>
        <p:nvSpPr>
          <p:cNvPr id="7" name="Google Shape;337;p6">
            <a:extLst>
              <a:ext uri="{FF2B5EF4-FFF2-40B4-BE49-F238E27FC236}">
                <a16:creationId xmlns:a16="http://schemas.microsoft.com/office/drawing/2014/main" id="{5EDFEF76-4A9B-4615-A291-9A3C8D686D4A}"/>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a:t>
            </a:r>
            <a:r>
              <a:rPr lang="en-US" sz="1200">
                <a:solidFill>
                  <a:srgbClr val="747C74"/>
                </a:solidFill>
                <a:latin typeface="Source Sans Pro"/>
                <a:ea typeface="Source Sans Pro"/>
                <a:cs typeface="Source Sans Pro"/>
                <a:sym typeface="Source Sans Pro"/>
              </a:rPr>
              <a:t>3 </a:t>
            </a:r>
            <a:r>
              <a:rPr lang="en-US" sz="1200" b="0" i="0" u="none" strike="noStrike" cap="none">
                <a:solidFill>
                  <a:srgbClr val="747C74"/>
                </a:solidFill>
                <a:latin typeface="Source Sans Pro"/>
                <a:ea typeface="Source Sans Pro"/>
                <a:cs typeface="Source Sans Pro"/>
                <a:sym typeface="Source Sans Pro"/>
              </a:rPr>
              <a:t>Demo</a:t>
            </a:r>
            <a:endParaRPr sz="1200" b="0" i="0" u="none" strike="noStrike" cap="none">
              <a:solidFill>
                <a:srgbClr val="747C74"/>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884C2CC6-6A73-4A7A-BA71-2C31DBA01E15}"/>
              </a:ext>
            </a:extLst>
          </p:cNvPr>
          <p:cNvGrpSpPr/>
          <p:nvPr/>
        </p:nvGrpSpPr>
        <p:grpSpPr>
          <a:xfrm>
            <a:off x="403850" y="1702641"/>
            <a:ext cx="10928967" cy="988427"/>
            <a:chOff x="410593" y="1682413"/>
            <a:chExt cx="11353800" cy="1008656"/>
          </a:xfrm>
        </p:grpSpPr>
        <p:sp>
          <p:nvSpPr>
            <p:cNvPr id="655" name="Google Shape;655;p17"/>
            <p:cNvSpPr txBox="1"/>
            <p:nvPr/>
          </p:nvSpPr>
          <p:spPr>
            <a:xfrm>
              <a:off x="410593" y="1682413"/>
              <a:ext cx="11353800" cy="743280"/>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bg2"/>
                  </a:solidFill>
                  <a:latin typeface="PT Serif"/>
                  <a:ea typeface="PT Serif"/>
                  <a:cs typeface="PT Serif"/>
                  <a:sym typeface="PT Serif"/>
                  <a:hlinkClick r:id="rId3">
                    <a:extLst>
                      <a:ext uri="{A12FA001-AC4F-418D-AE19-62706E023703}">
                        <ahyp:hlinkClr xmlns:ahyp="http://schemas.microsoft.com/office/drawing/2018/hyperlinkcolor" val="tx"/>
                      </a:ext>
                    </a:extLst>
                  </a:hlinkClick>
                </a:rPr>
                <a:t>User Story</a:t>
              </a:r>
              <a:r>
                <a:rPr lang="en-US" b="0" i="0" strike="noStrike" cap="none">
                  <a:solidFill>
                    <a:schemeClr val="tx1"/>
                  </a:solidFill>
                  <a:latin typeface="PT Serif"/>
                  <a:ea typeface="PT Serif"/>
                  <a:cs typeface="PT Serif"/>
                  <a:sym typeface="PT Serif"/>
                </a:rPr>
                <a:t>: </a:t>
              </a:r>
              <a:r>
                <a:rPr lang="en-US">
                  <a:solidFill>
                    <a:srgbClr val="8F8F8F"/>
                  </a:solidFill>
                  <a:latin typeface="PT Serif"/>
                  <a:ea typeface="PT Serif"/>
                  <a:cs typeface="PT Serif"/>
                  <a:sym typeface="PT Serif"/>
                </a:rPr>
                <a:t>Start to setup controller endpoints</a:t>
              </a:r>
            </a:p>
            <a:p>
              <a:pPr>
                <a:lnSpc>
                  <a:spcPct val="115000"/>
                </a:lnSpc>
                <a:buSzPts val="1400"/>
              </a:pPr>
              <a:r>
                <a:rPr lang="en-US" b="0" i="0" strike="noStrike" cap="none">
                  <a:solidFill>
                    <a:schemeClr val="bg2"/>
                  </a:solidFill>
                  <a:latin typeface="PT Serif"/>
                  <a:ea typeface="PT Serif"/>
                  <a:cs typeface="PT Serif"/>
                  <a:sym typeface="PT Serif"/>
                  <a:hlinkClick r:id="rId4">
                    <a:extLst>
                      <a:ext uri="{A12FA001-AC4F-418D-AE19-62706E023703}">
                        <ahyp:hlinkClr xmlns:ahyp="http://schemas.microsoft.com/office/drawing/2018/hyperlinkcolor" val="tx"/>
                      </a:ext>
                    </a:extLst>
                  </a:hlinkClick>
                </a:rPr>
                <a:t>User Story</a:t>
              </a:r>
              <a:r>
                <a:rPr lang="en-US" b="0" i="0" strike="noStrike" cap="none">
                  <a:solidFill>
                    <a:schemeClr val="tx1"/>
                  </a:solidFill>
                  <a:latin typeface="PT Serif"/>
                  <a:ea typeface="PT Serif"/>
                  <a:cs typeface="PT Serif"/>
                  <a:sym typeface="PT Serif"/>
                </a:rPr>
                <a:t>: </a:t>
              </a:r>
              <a:r>
                <a:rPr lang="en-US">
                  <a:solidFill>
                    <a:srgbClr val="8F8F8F"/>
                  </a:solidFill>
                  <a:latin typeface="PT Serif"/>
                  <a:ea typeface="PT Serif"/>
                  <a:cs typeface="PT Serif"/>
                  <a:sym typeface="PT Serif"/>
                </a:rPr>
                <a:t>Provision backend for S3 bucket (or integrate with existing)</a:t>
              </a:r>
              <a:endParaRPr lang="en-US" b="0" i="0" u="none" strike="noStrike" cap="none">
                <a:solidFill>
                  <a:srgbClr val="8F8F8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b="0" i="0" u="none" strike="noStrike" cap="none">
                <a:solidFill>
                  <a:srgbClr val="8F8F8F"/>
                </a:solidFill>
                <a:latin typeface="Arial"/>
                <a:ea typeface="Arial"/>
                <a:cs typeface="Arial"/>
                <a:sym typeface="Arial"/>
              </a:endParaRPr>
            </a:p>
          </p:txBody>
        </p:sp>
        <p:sp>
          <p:nvSpPr>
            <p:cNvPr id="2" name="Google Shape;655;p17">
              <a:extLst>
                <a:ext uri="{FF2B5EF4-FFF2-40B4-BE49-F238E27FC236}">
                  <a16:creationId xmlns:a16="http://schemas.microsoft.com/office/drawing/2014/main" id="{AD1A1E7D-C6B5-4E63-B57A-6EEF2813DB73}"/>
                </a:ext>
              </a:extLst>
            </p:cNvPr>
            <p:cNvSpPr txBox="1"/>
            <p:nvPr/>
          </p:nvSpPr>
          <p:spPr>
            <a:xfrm>
              <a:off x="410593" y="2189309"/>
              <a:ext cx="11353800" cy="24776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b="0" i="0" strike="noStrike" cap="none">
                  <a:solidFill>
                    <a:schemeClr val="bg2"/>
                  </a:solidFill>
                  <a:latin typeface="PT Serif"/>
                  <a:ea typeface="PT Serif"/>
                  <a:cs typeface="PT Serif"/>
                  <a:sym typeface="PT Serif"/>
                  <a:hlinkClick r:id="rId5">
                    <a:extLst>
                      <a:ext uri="{A12FA001-AC4F-418D-AE19-62706E023703}">
                        <ahyp:hlinkClr xmlns:ahyp="http://schemas.microsoft.com/office/drawing/2018/hyperlinkcolor" val="tx"/>
                      </a:ext>
                    </a:extLst>
                  </a:hlinkClick>
                </a:rPr>
                <a:t>User Story</a:t>
              </a:r>
              <a:r>
                <a:rPr lang="en-US" b="0" i="0" strike="noStrike" cap="none">
                  <a:solidFill>
                    <a:schemeClr val="tx1"/>
                  </a:solidFill>
                  <a:latin typeface="PT Serif"/>
                  <a:ea typeface="PT Serif"/>
                  <a:cs typeface="PT Serif"/>
                  <a:sym typeface="PT Serif"/>
                </a:rPr>
                <a:t>: </a:t>
              </a:r>
              <a:r>
                <a:rPr lang="en-US">
                  <a:solidFill>
                    <a:srgbClr val="8F8F8F"/>
                  </a:solidFill>
                  <a:latin typeface="PT Serif"/>
                  <a:ea typeface="PT Serif"/>
                  <a:cs typeface="PT Serif"/>
                  <a:sym typeface="PT Serif"/>
                </a:rPr>
                <a:t>Test PDF generation with test data</a:t>
              </a:r>
              <a:endParaRPr b="0" i="0" u="none" strike="noStrike" cap="none">
                <a:solidFill>
                  <a:srgbClr val="8F8F8F"/>
                </a:solidFill>
                <a:latin typeface="Arial"/>
                <a:ea typeface="Arial"/>
                <a:cs typeface="Arial"/>
                <a:sym typeface="Arial"/>
              </a:endParaRPr>
            </a:p>
          </p:txBody>
        </p:sp>
        <p:sp>
          <p:nvSpPr>
            <p:cNvPr id="4" name="Google Shape;655;p17">
              <a:extLst>
                <a:ext uri="{FF2B5EF4-FFF2-40B4-BE49-F238E27FC236}">
                  <a16:creationId xmlns:a16="http://schemas.microsoft.com/office/drawing/2014/main" id="{C63B1FA0-A4C5-4C89-9C7B-2628219F722C}"/>
                </a:ext>
              </a:extLst>
            </p:cNvPr>
            <p:cNvSpPr txBox="1"/>
            <p:nvPr/>
          </p:nvSpPr>
          <p:spPr>
            <a:xfrm>
              <a:off x="410593" y="2443309"/>
              <a:ext cx="11353800" cy="24776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b="0" i="0" strike="noStrike" cap="none">
                  <a:solidFill>
                    <a:schemeClr val="tx1"/>
                  </a:solidFill>
                  <a:latin typeface="PT Serif"/>
                  <a:ea typeface="PT Serif"/>
                  <a:cs typeface="PT Serif"/>
                  <a:sym typeface="PT Serif"/>
                  <a:hlinkClick r:id="rId6">
                    <a:extLst>
                      <a:ext uri="{A12FA001-AC4F-418D-AE19-62706E023703}">
                        <ahyp:hlinkClr xmlns:ahyp="http://schemas.microsoft.com/office/drawing/2018/hyperlinkcolor" val="tx"/>
                      </a:ext>
                    </a:extLst>
                  </a:hlinkClick>
                </a:rPr>
                <a:t>User Story</a:t>
              </a:r>
              <a:r>
                <a:rPr lang="en-US" b="0" i="0" strike="noStrike" cap="none">
                  <a:solidFill>
                    <a:schemeClr val="tx1"/>
                  </a:solidFill>
                  <a:latin typeface="PT Serif"/>
                  <a:ea typeface="PT Serif"/>
                  <a:cs typeface="PT Serif"/>
                  <a:sym typeface="PT Serif"/>
                </a:rPr>
                <a:t>: </a:t>
              </a:r>
              <a:r>
                <a:rPr lang="en-US" b="0" i="0" strike="noStrike" cap="none">
                  <a:solidFill>
                    <a:srgbClr val="8F8F8F"/>
                  </a:solidFill>
                  <a:latin typeface="PT Serif"/>
                  <a:ea typeface="PT Serif"/>
                  <a:cs typeface="PT Serif"/>
                  <a:sym typeface="PT Serif"/>
                </a:rPr>
                <a:t>Write POC for the script to get data from flat file to database</a:t>
              </a:r>
              <a:endParaRPr lang="en-US" b="0" i="0" u="none" strike="noStrike" cap="none">
                <a:solidFill>
                  <a:srgbClr val="8F8F8F"/>
                </a:solidFill>
                <a:latin typeface="Arial"/>
                <a:ea typeface="Arial"/>
                <a:cs typeface="Arial"/>
                <a:sym typeface="Arial"/>
              </a:endParaRPr>
            </a:p>
          </p:txBody>
        </p:sp>
      </p:grpSp>
      <p:pic>
        <p:nvPicPr>
          <p:cNvPr id="8" name="Picture 8">
            <a:extLst>
              <a:ext uri="{FF2B5EF4-FFF2-40B4-BE49-F238E27FC236}">
                <a16:creationId xmlns:a16="http://schemas.microsoft.com/office/drawing/2014/main" id="{23E2C3F6-B39B-4EE9-A44C-05B0653CF118}"/>
              </a:ext>
            </a:extLst>
          </p:cNvPr>
          <p:cNvPicPr>
            <a:picLocks noChangeAspect="1"/>
          </p:cNvPicPr>
          <p:nvPr/>
        </p:nvPicPr>
        <p:blipFill rotWithShape="1">
          <a:blip r:embed="rId7"/>
          <a:srcRect l="-236" r="228" b="57823"/>
          <a:stretch/>
        </p:blipFill>
        <p:spPr>
          <a:xfrm>
            <a:off x="410431" y="2858076"/>
            <a:ext cx="7121658" cy="504378"/>
          </a:xfrm>
          <a:prstGeom prst="rect">
            <a:avLst/>
          </a:prstGeom>
          <a:ln>
            <a:solidFill>
              <a:schemeClr val="tx1">
                <a:lumMod val="25000"/>
                <a:lumOff val="75000"/>
              </a:schemeClr>
            </a:solidFill>
          </a:ln>
        </p:spPr>
      </p:pic>
      <p:pic>
        <p:nvPicPr>
          <p:cNvPr id="9" name="Picture 9">
            <a:extLst>
              <a:ext uri="{FF2B5EF4-FFF2-40B4-BE49-F238E27FC236}">
                <a16:creationId xmlns:a16="http://schemas.microsoft.com/office/drawing/2014/main" id="{2F4FA0BD-BBBE-46D3-9060-2B23EDF971C8}"/>
              </a:ext>
            </a:extLst>
          </p:cNvPr>
          <p:cNvPicPr>
            <a:picLocks noChangeAspect="1"/>
          </p:cNvPicPr>
          <p:nvPr/>
        </p:nvPicPr>
        <p:blipFill>
          <a:blip r:embed="rId8"/>
          <a:stretch>
            <a:fillRect/>
          </a:stretch>
        </p:blipFill>
        <p:spPr>
          <a:xfrm>
            <a:off x="7956244" y="2858076"/>
            <a:ext cx="3833255" cy="3289666"/>
          </a:xfrm>
          <a:prstGeom prst="rect">
            <a:avLst/>
          </a:prstGeom>
        </p:spPr>
      </p:pic>
      <p:sp>
        <p:nvSpPr>
          <p:cNvPr id="19" name="Text Placeholder 2">
            <a:extLst>
              <a:ext uri="{FF2B5EF4-FFF2-40B4-BE49-F238E27FC236}">
                <a16:creationId xmlns:a16="http://schemas.microsoft.com/office/drawing/2014/main" id="{46699534-BF90-4840-BD47-799602670546}"/>
              </a:ext>
            </a:extLst>
          </p:cNvPr>
          <p:cNvSpPr>
            <a:spLocks noGrp="1"/>
          </p:cNvSpPr>
          <p:nvPr>
            <p:ph type="body" idx="1"/>
          </p:nvPr>
        </p:nvSpPr>
        <p:spPr>
          <a:xfrm>
            <a:off x="339320" y="3521202"/>
            <a:ext cx="4644113" cy="1056032"/>
          </a:xfrm>
        </p:spPr>
        <p:txBody>
          <a:bodyPr>
            <a:normAutofit lnSpcReduction="10000"/>
          </a:bodyPr>
          <a:lstStyle/>
          <a:p>
            <a:pPr marL="182880" indent="-182880"/>
            <a:r>
              <a:rPr lang="en-US" sz="1400"/>
              <a:t>Top screenshot is the flat file in the AWS S3 bucket</a:t>
            </a:r>
          </a:p>
          <a:p>
            <a:pPr marL="182880" indent="-182880"/>
            <a:r>
              <a:rPr lang="en-US" sz="1400"/>
              <a:t>Right screenshot is the data stored in the Vets-API database after running the script to get above file from S3</a:t>
            </a:r>
          </a:p>
          <a:p>
            <a:pPr marL="182880" indent="-182880"/>
            <a:endParaRPr lang="en-US" sz="1400"/>
          </a:p>
        </p:txBody>
      </p:sp>
      <p:sp>
        <p:nvSpPr>
          <p:cNvPr id="23" name="Google Shape;575;p12">
            <a:extLst>
              <a:ext uri="{FF2B5EF4-FFF2-40B4-BE49-F238E27FC236}">
                <a16:creationId xmlns:a16="http://schemas.microsoft.com/office/drawing/2014/main" id="{960F3B13-B206-407F-9B47-BF4330EEE095}"/>
              </a:ext>
            </a:extLst>
          </p:cNvPr>
          <p:cNvSpPr txBox="1"/>
          <p:nvPr/>
        </p:nvSpPr>
        <p:spPr>
          <a:xfrm>
            <a:off x="8439046" y="6173383"/>
            <a:ext cx="343534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strike="noStrike" cap="none">
                <a:solidFill>
                  <a:srgbClr val="000000"/>
                </a:solidFill>
                <a:latin typeface="Source Sans Pro"/>
                <a:ea typeface="Source Sans Pro"/>
                <a:sym typeface="Arial"/>
                <a:hlinkClick r:id="rId9"/>
              </a:rPr>
              <a:t>GitHub branch</a:t>
            </a:r>
            <a:endParaRPr lang="en-US" sz="1200" b="0" i="0" strike="noStrike" cap="none">
              <a:solidFill>
                <a:srgbClr val="000000"/>
              </a:solidFill>
              <a:latin typeface="Source Sans Pro"/>
              <a:ea typeface="Source Sans Pro"/>
              <a:sym typeface="Arial"/>
            </a:endParaRPr>
          </a:p>
        </p:txBody>
      </p:sp>
    </p:spTree>
    <p:extLst>
      <p:ext uri="{BB962C8B-B14F-4D97-AF65-F5344CB8AC3E}">
        <p14:creationId xmlns:p14="http://schemas.microsoft.com/office/powerpoint/2010/main" val="429890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710A9AC-54F5-49DC-A7BD-C965E66336EB}"/>
              </a:ext>
            </a:extLst>
          </p:cNvPr>
          <p:cNvGraphicFramePr>
            <a:graphicFrameLocks noChangeAspect="1"/>
          </p:cNvGraphicFramePr>
          <p:nvPr>
            <p:custDataLst>
              <p:tags r:id="rId2"/>
            </p:custDataLst>
            <p:extLst>
              <p:ext uri="{D42A27DB-BD31-4B8C-83A1-F6EECF244321}">
                <p14:modId xmlns:p14="http://schemas.microsoft.com/office/powerpoint/2010/main" val="27160628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8858" name="think-cell Slide" r:id="rId5" imgW="395" imgH="396" progId="TCLayout.ActiveDocument.1">
                  <p:embed/>
                </p:oleObj>
              </mc:Choice>
              <mc:Fallback>
                <p:oleObj name="think-cell Slide" r:id="rId5" imgW="395" imgH="396" progId="TCLayout.ActiveDocument.1">
                  <p:embed/>
                  <p:pic>
                    <p:nvPicPr>
                      <p:cNvPr id="5" name="Object 4" hidden="1">
                        <a:extLst>
                          <a:ext uri="{FF2B5EF4-FFF2-40B4-BE49-F238E27FC236}">
                            <a16:creationId xmlns:a16="http://schemas.microsoft.com/office/drawing/2014/main" id="{3710A9AC-54F5-49DC-A7BD-C965E66336E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72" name="Google Shape;572;p12"/>
          <p:cNvSpPr txBox="1">
            <a:spLocks noGrp="1"/>
          </p:cNvSpPr>
          <p:nvPr>
            <p:ph type="title"/>
          </p:nvPr>
        </p:nvSpPr>
        <p:spPr>
          <a:xfrm>
            <a:off x="409952" y="750806"/>
            <a:ext cx="11353800" cy="1012585"/>
          </a:xfrm>
          <a:prstGeom prst="rect">
            <a:avLst/>
          </a:prstGeom>
          <a:noFill/>
          <a:ln>
            <a:noFill/>
          </a:ln>
        </p:spPr>
        <p:txBody>
          <a:bodyPr spcFirstLastPara="1" wrap="square" lIns="0" tIns="0" rIns="0" bIns="0" anchor="t" anchorCtr="0">
            <a:noAutofit/>
          </a:bodyPr>
          <a:lstStyle/>
          <a:p>
            <a:r>
              <a:rPr lang="en-US" sz="2800"/>
              <a:t>We created materials for the contact center to guide Veterans who call in with questions </a:t>
            </a:r>
            <a:endParaRPr sz="3200"/>
          </a:p>
        </p:txBody>
      </p:sp>
      <p:sp>
        <p:nvSpPr>
          <p:cNvPr id="573" name="Google Shape;573;p1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26</a:t>
            </a:fld>
            <a:endParaRPr sz="1200" b="0" i="0" u="none" strike="noStrike" cap="none">
              <a:solidFill>
                <a:srgbClr val="8A8A8A"/>
              </a:solidFill>
              <a:latin typeface="Source Sans Pro"/>
              <a:ea typeface="Source Sans Pro"/>
              <a:cs typeface="Source Sans Pro"/>
              <a:sym typeface="Source Sans Pro"/>
            </a:endParaRPr>
          </a:p>
        </p:txBody>
      </p:sp>
      <p:sp>
        <p:nvSpPr>
          <p:cNvPr id="575" name="Google Shape;575;p12"/>
          <p:cNvSpPr txBox="1"/>
          <p:nvPr/>
        </p:nvSpPr>
        <p:spPr>
          <a:xfrm>
            <a:off x="8422481" y="6065709"/>
            <a:ext cx="343534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solidFill>
                  <a:srgbClr val="000000"/>
                </a:solidFill>
                <a:latin typeface="Source Sans Pro"/>
                <a:ea typeface="Source Sans Pro"/>
                <a:sym typeface="Arial"/>
                <a:hlinkClick r:id="rId7"/>
              </a:rPr>
              <a:t>Contact center product guide link</a:t>
            </a:r>
            <a:endParaRPr lang="en-US" sz="1200" b="0" i="0" strike="noStrike" cap="none">
              <a:solidFill>
                <a:srgbClr val="000000"/>
              </a:solidFill>
              <a:latin typeface="Source Sans Pro"/>
              <a:ea typeface="Source Sans Pro"/>
              <a:sym typeface="Arial"/>
            </a:endParaRPr>
          </a:p>
        </p:txBody>
      </p:sp>
      <p:sp>
        <p:nvSpPr>
          <p:cNvPr id="579" name="Google Shape;579;p12"/>
          <p:cNvSpPr txBox="1"/>
          <p:nvPr/>
        </p:nvSpPr>
        <p:spPr>
          <a:xfrm>
            <a:off x="437826" y="1706562"/>
            <a:ext cx="11353800" cy="247760"/>
          </a:xfrm>
          <a:prstGeom prst="rect">
            <a:avLst/>
          </a:prstGeom>
          <a:noFill/>
          <a:ln>
            <a:noFill/>
          </a:ln>
        </p:spPr>
        <p:txBody>
          <a:bodyPr spcFirstLastPara="1" wrap="square" lIns="0" tIns="0" rIns="0" bIns="0" anchor="t" anchorCtr="0">
            <a:spAutoFit/>
          </a:bodyPr>
          <a:lstStyle/>
          <a:p>
            <a:pPr>
              <a:lnSpc>
                <a:spcPct val="115000"/>
              </a:lnSpc>
              <a:buClr>
                <a:schemeClr val="dk2"/>
              </a:buClr>
              <a:buSzPts val="1400"/>
            </a:pPr>
            <a:r>
              <a:rPr lang="en-US" b="0" i="0" strike="noStrike" cap="none">
                <a:solidFill>
                  <a:schemeClr val="tx1"/>
                </a:solidFill>
                <a:latin typeface="PT Serif"/>
                <a:ea typeface="PT Serif"/>
                <a:cs typeface="PT Serif"/>
                <a:sym typeface="PT Serif"/>
                <a:hlinkClick r:id="rId8">
                  <a:extLst>
                    <a:ext uri="{A12FA001-AC4F-418D-AE19-62706E023703}">
                      <ahyp:hlinkClr xmlns:ahyp="http://schemas.microsoft.com/office/drawing/2018/hyperlinkcolor" val="tx"/>
                    </a:ext>
                  </a:extLst>
                </a:hlinkClick>
              </a:rPr>
              <a:t>User Story</a:t>
            </a:r>
            <a:r>
              <a:rPr lang="en-US" b="0" i="0" strike="noStrike" cap="none">
                <a:solidFill>
                  <a:schemeClr val="tx1"/>
                </a:solidFill>
                <a:latin typeface="PT Serif"/>
                <a:ea typeface="PT Serif"/>
                <a:cs typeface="PT Serif"/>
                <a:sym typeface="PT Serif"/>
              </a:rPr>
              <a:t>: </a:t>
            </a:r>
            <a:r>
              <a:rPr lang="en-US">
                <a:solidFill>
                  <a:srgbClr val="8F8F8F"/>
                </a:solidFill>
                <a:latin typeface="PT Serif"/>
                <a:ea typeface="PT Serif"/>
                <a:cs typeface="PT Serif"/>
                <a:sym typeface="PT Serif"/>
              </a:rPr>
              <a:t>Start product guide for contact center review</a:t>
            </a:r>
            <a:endParaRPr b="0" i="0" u="none" strike="noStrike" cap="none">
              <a:solidFill>
                <a:srgbClr val="8F8F8F"/>
              </a:solidFill>
              <a:latin typeface="Arial"/>
              <a:ea typeface="Arial"/>
              <a:cs typeface="Arial"/>
              <a:sym typeface="Arial"/>
            </a:endParaRPr>
          </a:p>
        </p:txBody>
      </p:sp>
      <p:grpSp>
        <p:nvGrpSpPr>
          <p:cNvPr id="2" name="Google Shape;602;p14">
            <a:extLst>
              <a:ext uri="{FF2B5EF4-FFF2-40B4-BE49-F238E27FC236}">
                <a16:creationId xmlns:a16="http://schemas.microsoft.com/office/drawing/2014/main" id="{E445D490-D726-40C5-B04D-B87A388E9339}"/>
              </a:ext>
            </a:extLst>
          </p:cNvPr>
          <p:cNvGrpSpPr/>
          <p:nvPr/>
        </p:nvGrpSpPr>
        <p:grpSpPr>
          <a:xfrm>
            <a:off x="410431" y="309109"/>
            <a:ext cx="5150524" cy="369094"/>
            <a:chOff x="410431" y="309109"/>
            <a:chExt cx="5150524" cy="369094"/>
          </a:xfrm>
        </p:grpSpPr>
        <p:sp>
          <p:nvSpPr>
            <p:cNvPr id="13" name="Google Shape;603;p14">
              <a:extLst>
                <a:ext uri="{FF2B5EF4-FFF2-40B4-BE49-F238E27FC236}">
                  <a16:creationId xmlns:a16="http://schemas.microsoft.com/office/drawing/2014/main" id="{8589A355-6709-46C4-9E8D-20EBC64C96B2}"/>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3</a:t>
              </a:r>
              <a:endParaRPr lang="en-US" sz="1200" b="0" i="0" u="none" strike="noStrike" cap="none">
                <a:solidFill>
                  <a:srgbClr val="FFFFFF"/>
                </a:solidFill>
                <a:latin typeface="PT Serif"/>
                <a:ea typeface="Arial"/>
                <a:cs typeface="Arial"/>
              </a:endParaRPr>
            </a:p>
          </p:txBody>
        </p:sp>
        <p:sp>
          <p:nvSpPr>
            <p:cNvPr id="14" name="Google Shape;604;p14">
              <a:extLst>
                <a:ext uri="{FF2B5EF4-FFF2-40B4-BE49-F238E27FC236}">
                  <a16:creationId xmlns:a16="http://schemas.microsoft.com/office/drawing/2014/main" id="{8A017AD3-D1D6-485C-A326-F88A08E5D18A}"/>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PRODUCT</a:t>
              </a:r>
              <a:endParaRPr lang="en-US"/>
            </a:p>
          </p:txBody>
        </p:sp>
      </p:grpSp>
      <p:sp>
        <p:nvSpPr>
          <p:cNvPr id="3" name="Google Shape;470;p9">
            <a:extLst>
              <a:ext uri="{FF2B5EF4-FFF2-40B4-BE49-F238E27FC236}">
                <a16:creationId xmlns:a16="http://schemas.microsoft.com/office/drawing/2014/main" id="{70028C8A-C6FA-4CD2-92DD-340A37231D5E}"/>
              </a:ext>
            </a:extLst>
          </p:cNvPr>
          <p:cNvSpPr txBox="1"/>
          <p:nvPr/>
        </p:nvSpPr>
        <p:spPr>
          <a:xfrm>
            <a:off x="10862275" y="6408650"/>
            <a:ext cx="778550" cy="27695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Product</a:t>
            </a:r>
            <a:endParaRPr lang="en-US"/>
          </a:p>
        </p:txBody>
      </p:sp>
      <p:sp>
        <p:nvSpPr>
          <p:cNvPr id="7" name="Google Shape;337;p6">
            <a:extLst>
              <a:ext uri="{FF2B5EF4-FFF2-40B4-BE49-F238E27FC236}">
                <a16:creationId xmlns:a16="http://schemas.microsoft.com/office/drawing/2014/main" id="{C840A1AA-DEE9-4A69-BC08-B46800497F9A}"/>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a:t>
            </a:r>
            <a:r>
              <a:rPr lang="en-US" sz="1200">
                <a:solidFill>
                  <a:srgbClr val="747C74"/>
                </a:solidFill>
                <a:latin typeface="Source Sans Pro"/>
                <a:ea typeface="Source Sans Pro"/>
                <a:cs typeface="Source Sans Pro"/>
                <a:sym typeface="Source Sans Pro"/>
              </a:rPr>
              <a:t>3</a:t>
            </a:r>
            <a:r>
              <a:rPr lang="en-US" sz="1200" b="0" i="0" u="none" strike="noStrike" cap="none">
                <a:solidFill>
                  <a:srgbClr val="747C74"/>
                </a:solidFill>
                <a:latin typeface="Source Sans Pro"/>
                <a:ea typeface="Source Sans Pro"/>
                <a:cs typeface="Source Sans Pro"/>
                <a:sym typeface="Source Sans Pro"/>
              </a:rPr>
              <a:t> Demo</a:t>
            </a:r>
            <a:endParaRPr sz="1200" b="0" i="0" u="none" strike="noStrike" cap="none">
              <a:solidFill>
                <a:srgbClr val="747C74"/>
              </a:solidFill>
              <a:latin typeface="Calibri"/>
              <a:ea typeface="Calibri"/>
              <a:cs typeface="Calibri"/>
              <a:sym typeface="Calibri"/>
            </a:endParaRPr>
          </a:p>
        </p:txBody>
      </p:sp>
      <p:pic>
        <p:nvPicPr>
          <p:cNvPr id="4" name="Picture 5">
            <a:extLst>
              <a:ext uri="{FF2B5EF4-FFF2-40B4-BE49-F238E27FC236}">
                <a16:creationId xmlns:a16="http://schemas.microsoft.com/office/drawing/2014/main" id="{CD417192-679A-4C85-B398-412811696197}"/>
              </a:ext>
            </a:extLst>
          </p:cNvPr>
          <p:cNvPicPr>
            <a:picLocks noChangeAspect="1"/>
          </p:cNvPicPr>
          <p:nvPr/>
        </p:nvPicPr>
        <p:blipFill>
          <a:blip r:embed="rId9"/>
          <a:stretch>
            <a:fillRect/>
          </a:stretch>
        </p:blipFill>
        <p:spPr>
          <a:xfrm>
            <a:off x="6097061" y="1545132"/>
            <a:ext cx="4223216" cy="4484710"/>
          </a:xfrm>
          <a:prstGeom prst="rect">
            <a:avLst/>
          </a:prstGeom>
          <a:ln w="9525">
            <a:solidFill>
              <a:schemeClr val="tx2">
                <a:lumMod val="90000"/>
              </a:schemeClr>
            </a:solidFill>
          </a:ln>
        </p:spPr>
      </p:pic>
      <p:sp>
        <p:nvSpPr>
          <p:cNvPr id="6" name="Text Placeholder 2">
            <a:extLst>
              <a:ext uri="{FF2B5EF4-FFF2-40B4-BE49-F238E27FC236}">
                <a16:creationId xmlns:a16="http://schemas.microsoft.com/office/drawing/2014/main" id="{D1B67900-A55A-49E3-9F1F-6FA28D277895}"/>
              </a:ext>
            </a:extLst>
          </p:cNvPr>
          <p:cNvSpPr>
            <a:spLocks noGrp="1"/>
          </p:cNvSpPr>
          <p:nvPr>
            <p:ph type="body" idx="1"/>
          </p:nvPr>
        </p:nvSpPr>
        <p:spPr>
          <a:xfrm>
            <a:off x="378167" y="2256858"/>
            <a:ext cx="4814268" cy="3273752"/>
          </a:xfrm>
        </p:spPr>
        <p:txBody>
          <a:bodyPr>
            <a:normAutofit lnSpcReduction="10000"/>
          </a:bodyPr>
          <a:lstStyle/>
          <a:p>
            <a:pPr marL="0" indent="0">
              <a:buNone/>
            </a:pPr>
            <a:r>
              <a:rPr lang="en-US" sz="1400" b="1">
                <a:solidFill>
                  <a:schemeClr val="dk1"/>
                </a:solidFill>
                <a:latin typeface="Source Sans Pro Semibold"/>
              </a:rPr>
              <a:t>The guide includes the following sections:</a:t>
            </a:r>
            <a:endParaRPr lang="en-US" b="1">
              <a:solidFill>
                <a:schemeClr val="dk1"/>
              </a:solidFill>
              <a:latin typeface="Source Sans Pro Semibold"/>
            </a:endParaRPr>
          </a:p>
          <a:p>
            <a:pPr marL="182880" indent="-182880"/>
            <a:r>
              <a:rPr lang="en-US" sz="1400">
                <a:solidFill>
                  <a:schemeClr val="dk1"/>
                </a:solidFill>
              </a:rPr>
              <a:t>Overview</a:t>
            </a:r>
          </a:p>
          <a:p>
            <a:pPr marL="182880" indent="-182880"/>
            <a:r>
              <a:rPr lang="en-US" sz="1400">
                <a:solidFill>
                  <a:schemeClr val="dk1"/>
                </a:solidFill>
              </a:rPr>
              <a:t>Access</a:t>
            </a:r>
          </a:p>
          <a:p>
            <a:pPr marL="182880" indent="-182880"/>
            <a:r>
              <a:rPr lang="en-US" sz="1400"/>
              <a:t>Navigation</a:t>
            </a:r>
            <a:endParaRPr lang="en-US"/>
          </a:p>
          <a:p>
            <a:pPr marL="182880" indent="-182880"/>
            <a:r>
              <a:rPr lang="en-US" sz="1400"/>
              <a:t>Functionality</a:t>
            </a:r>
            <a:endParaRPr lang="en-US"/>
          </a:p>
          <a:p>
            <a:pPr marL="182880" indent="-182880"/>
            <a:r>
              <a:rPr lang="en-US" sz="1400"/>
              <a:t>Escalation path</a:t>
            </a:r>
            <a:endParaRPr lang="en-US"/>
          </a:p>
          <a:p>
            <a:pPr marL="182880" indent="-182880"/>
            <a:endParaRPr lang="en-US" sz="1400"/>
          </a:p>
          <a:p>
            <a:pPr marL="0" indent="0">
              <a:buNone/>
            </a:pPr>
            <a:r>
              <a:rPr lang="en-US" sz="1400">
                <a:latin typeface="Source Sans Pro Semibold"/>
              </a:rPr>
              <a:t>Next steps:</a:t>
            </a:r>
          </a:p>
          <a:p>
            <a:pPr marL="182880" indent="-182880"/>
            <a:r>
              <a:rPr lang="en-US" sz="1400"/>
              <a:t>Finalize document with correct URL</a:t>
            </a:r>
          </a:p>
          <a:p>
            <a:pPr marL="182880" indent="-182880"/>
            <a:r>
              <a:rPr lang="en-US" sz="1400"/>
              <a:t>Submit for contact center review</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710A9AC-54F5-49DC-A7BD-C965E66336E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906" name="think-cell Slide" r:id="rId5" imgW="395" imgH="396" progId="TCLayout.ActiveDocument.1">
                  <p:embed/>
                </p:oleObj>
              </mc:Choice>
              <mc:Fallback>
                <p:oleObj name="think-cell Slide" r:id="rId5" imgW="395" imgH="396" progId="TCLayout.ActiveDocument.1">
                  <p:embed/>
                  <p:pic>
                    <p:nvPicPr>
                      <p:cNvPr id="5" name="Object 4" hidden="1">
                        <a:extLst>
                          <a:ext uri="{FF2B5EF4-FFF2-40B4-BE49-F238E27FC236}">
                            <a16:creationId xmlns:a16="http://schemas.microsoft.com/office/drawing/2014/main" id="{3710A9AC-54F5-49DC-A7BD-C965E66336E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72" name="Google Shape;572;p12"/>
          <p:cNvSpPr txBox="1">
            <a:spLocks noGrp="1"/>
          </p:cNvSpPr>
          <p:nvPr>
            <p:ph type="title"/>
          </p:nvPr>
        </p:nvSpPr>
        <p:spPr>
          <a:xfrm>
            <a:off x="405568" y="752412"/>
            <a:ext cx="11353800" cy="1012585"/>
          </a:xfrm>
          <a:prstGeom prst="rect">
            <a:avLst/>
          </a:prstGeom>
          <a:noFill/>
          <a:ln>
            <a:noFill/>
          </a:ln>
        </p:spPr>
        <p:txBody>
          <a:bodyPr spcFirstLastPara="1" wrap="square" lIns="0" tIns="0" rIns="0" bIns="0" anchor="t" anchorCtr="0">
            <a:noAutofit/>
          </a:bodyPr>
          <a:lstStyle/>
          <a:p>
            <a:r>
              <a:rPr lang="en-US" sz="2800"/>
              <a:t>We began the process to validate accessibility of the PDF</a:t>
            </a:r>
            <a:endParaRPr lang="en-US" sz="3200"/>
          </a:p>
        </p:txBody>
      </p:sp>
      <p:sp>
        <p:nvSpPr>
          <p:cNvPr id="573" name="Google Shape;573;p1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27</a:t>
            </a:fld>
            <a:endParaRPr sz="1200" b="0" i="0" u="none" strike="noStrike" cap="none">
              <a:solidFill>
                <a:srgbClr val="8A8A8A"/>
              </a:solidFill>
              <a:latin typeface="Source Sans Pro"/>
              <a:ea typeface="Source Sans Pro"/>
              <a:cs typeface="Source Sans Pro"/>
              <a:sym typeface="Source Sans Pro"/>
            </a:endParaRPr>
          </a:p>
        </p:txBody>
      </p:sp>
      <p:sp>
        <p:nvSpPr>
          <p:cNvPr id="575" name="Google Shape;575;p12"/>
          <p:cNvSpPr txBox="1"/>
          <p:nvPr/>
        </p:nvSpPr>
        <p:spPr>
          <a:xfrm>
            <a:off x="8817429" y="6065709"/>
            <a:ext cx="30404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latin typeface="Source Sans Pro"/>
                <a:ea typeface="Source Sans Pro"/>
                <a:hlinkClick r:id="rId7"/>
              </a:rPr>
              <a:t>GitHub link</a:t>
            </a:r>
            <a:endParaRPr lang="en-US" sz="1200" b="0" i="0" strike="noStrike" cap="none">
              <a:solidFill>
                <a:srgbClr val="000000"/>
              </a:solidFill>
              <a:latin typeface="Source Sans Pro"/>
              <a:ea typeface="Source Sans Pro"/>
              <a:sym typeface="Arial"/>
            </a:endParaRPr>
          </a:p>
        </p:txBody>
      </p:sp>
      <p:sp>
        <p:nvSpPr>
          <p:cNvPr id="579" name="Google Shape;579;p12"/>
          <p:cNvSpPr txBox="1"/>
          <p:nvPr/>
        </p:nvSpPr>
        <p:spPr>
          <a:xfrm>
            <a:off x="424574" y="1296339"/>
            <a:ext cx="11353800" cy="247760"/>
          </a:xfrm>
          <a:prstGeom prst="rect">
            <a:avLst/>
          </a:prstGeom>
          <a:noFill/>
          <a:ln>
            <a:noFill/>
          </a:ln>
        </p:spPr>
        <p:txBody>
          <a:bodyPr spcFirstLastPara="1" wrap="square" lIns="0" tIns="0" rIns="0" bIns="0" anchor="t" anchorCtr="0">
            <a:spAutoFit/>
          </a:bodyPr>
          <a:lstStyle/>
          <a:p>
            <a:pPr>
              <a:lnSpc>
                <a:spcPct val="115000"/>
              </a:lnSpc>
              <a:buClr>
                <a:schemeClr val="dk2"/>
              </a:buClr>
              <a:buSzPts val="1400"/>
            </a:pPr>
            <a:r>
              <a:rPr lang="en-US" sz="1400" b="0" i="0" strike="noStrike" cap="none" dirty="0">
                <a:solidFill>
                  <a:schemeClr val="tx1"/>
                </a:solidFill>
                <a:latin typeface="PT Serif"/>
                <a:ea typeface="PT Serif"/>
                <a:cs typeface="PT Serif"/>
                <a:sym typeface="PT Serif"/>
                <a:hlinkClick r:id="rId8"/>
              </a:rPr>
              <a:t>User Story</a:t>
            </a:r>
            <a:r>
              <a:rPr lang="en-US" sz="1400" b="0" i="0" strike="noStrike" cap="none" dirty="0">
                <a:solidFill>
                  <a:schemeClr val="tx1"/>
                </a:solidFill>
                <a:latin typeface="PT Serif"/>
                <a:ea typeface="PT Serif"/>
                <a:cs typeface="PT Serif"/>
                <a:sym typeface="PT Serif"/>
              </a:rPr>
              <a:t>: </a:t>
            </a:r>
            <a:r>
              <a:rPr lang="en-US" dirty="0">
                <a:solidFill>
                  <a:srgbClr val="8F8F8F"/>
                </a:solidFill>
                <a:latin typeface="PT Serif"/>
                <a:ea typeface="PT Serif"/>
                <a:cs typeface="PT Serif"/>
                <a:sym typeface="PT Serif"/>
              </a:rPr>
              <a:t>Identify if generated PDF is accessible</a:t>
            </a:r>
          </a:p>
        </p:txBody>
      </p:sp>
      <p:sp>
        <p:nvSpPr>
          <p:cNvPr id="580" name="Google Shape;580;p12"/>
          <p:cNvSpPr txBox="1"/>
          <p:nvPr/>
        </p:nvSpPr>
        <p:spPr>
          <a:xfrm>
            <a:off x="331744" y="1779740"/>
            <a:ext cx="6870088" cy="276959"/>
          </a:xfrm>
          <a:prstGeom prst="rect">
            <a:avLst/>
          </a:prstGeom>
          <a:noFill/>
          <a:ln>
            <a:noFill/>
          </a:ln>
        </p:spPr>
        <p:txBody>
          <a:bodyPr spcFirstLastPara="1" wrap="square" lIns="91425" tIns="45700" rIns="91425" bIns="45700" anchor="t" anchorCtr="0">
            <a:spAutoFit/>
          </a:bodyPr>
          <a:lstStyle/>
          <a:p>
            <a:r>
              <a:rPr lang="en-US" sz="1200">
                <a:latin typeface="Source Sans Pro Semibold"/>
                <a:ea typeface="PT Serif"/>
                <a:cs typeface="PT Serif"/>
              </a:rPr>
              <a:t>Accessibility Test:</a:t>
            </a:r>
            <a:r>
              <a:rPr lang="en-US" sz="1200" b="1">
                <a:latin typeface="PT Serif"/>
                <a:ea typeface="PT Serif"/>
                <a:cs typeface="PT Serif"/>
              </a:rPr>
              <a:t> </a:t>
            </a:r>
            <a:r>
              <a:rPr lang="en-US" sz="1200">
                <a:latin typeface="PT Serif"/>
                <a:ea typeface="PT Serif"/>
                <a:cs typeface="PT Serif"/>
              </a:rPr>
              <a:t>Adobe Acrobat Professional Accessibility Standards</a:t>
            </a:r>
            <a:endParaRPr lang="en-US" sz="1200">
              <a:latin typeface="PT Serif"/>
            </a:endParaRPr>
          </a:p>
        </p:txBody>
      </p:sp>
      <p:grpSp>
        <p:nvGrpSpPr>
          <p:cNvPr id="2" name="Google Shape;602;p14">
            <a:extLst>
              <a:ext uri="{FF2B5EF4-FFF2-40B4-BE49-F238E27FC236}">
                <a16:creationId xmlns:a16="http://schemas.microsoft.com/office/drawing/2014/main" id="{E445D490-D726-40C5-B04D-B87A388E9339}"/>
              </a:ext>
            </a:extLst>
          </p:cNvPr>
          <p:cNvGrpSpPr/>
          <p:nvPr/>
        </p:nvGrpSpPr>
        <p:grpSpPr>
          <a:xfrm>
            <a:off x="410431" y="309109"/>
            <a:ext cx="5150524" cy="369094"/>
            <a:chOff x="410431" y="309109"/>
            <a:chExt cx="5150524" cy="369094"/>
          </a:xfrm>
        </p:grpSpPr>
        <p:sp>
          <p:nvSpPr>
            <p:cNvPr id="13" name="Google Shape;603;p14">
              <a:extLst>
                <a:ext uri="{FF2B5EF4-FFF2-40B4-BE49-F238E27FC236}">
                  <a16:creationId xmlns:a16="http://schemas.microsoft.com/office/drawing/2014/main" id="{8589A355-6709-46C4-9E8D-20EBC64C96B2}"/>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3</a:t>
              </a:r>
              <a:endParaRPr lang="en-US" sz="1200" b="0" i="0" u="none" strike="noStrike" cap="none">
                <a:solidFill>
                  <a:srgbClr val="FFFFFF"/>
                </a:solidFill>
                <a:latin typeface="PT Serif"/>
                <a:ea typeface="Arial"/>
                <a:cs typeface="Arial"/>
              </a:endParaRPr>
            </a:p>
          </p:txBody>
        </p:sp>
        <p:sp>
          <p:nvSpPr>
            <p:cNvPr id="14" name="Google Shape;604;p14">
              <a:extLst>
                <a:ext uri="{FF2B5EF4-FFF2-40B4-BE49-F238E27FC236}">
                  <a16:creationId xmlns:a16="http://schemas.microsoft.com/office/drawing/2014/main" id="{8A017AD3-D1D6-485C-A326-F88A08E5D18A}"/>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PRODUCT</a:t>
              </a:r>
              <a:endParaRPr lang="en-US"/>
            </a:p>
          </p:txBody>
        </p:sp>
      </p:grpSp>
      <p:sp>
        <p:nvSpPr>
          <p:cNvPr id="3" name="Google Shape;470;p9">
            <a:extLst>
              <a:ext uri="{FF2B5EF4-FFF2-40B4-BE49-F238E27FC236}">
                <a16:creationId xmlns:a16="http://schemas.microsoft.com/office/drawing/2014/main" id="{70028C8A-C6FA-4CD2-92DD-340A37231D5E}"/>
              </a:ext>
            </a:extLst>
          </p:cNvPr>
          <p:cNvSpPr txBox="1"/>
          <p:nvPr/>
        </p:nvSpPr>
        <p:spPr>
          <a:xfrm>
            <a:off x="10862275" y="6408650"/>
            <a:ext cx="778550" cy="27695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Product</a:t>
            </a:r>
            <a:endParaRPr lang="en-US"/>
          </a:p>
        </p:txBody>
      </p:sp>
      <p:sp>
        <p:nvSpPr>
          <p:cNvPr id="7" name="Google Shape;337;p6">
            <a:extLst>
              <a:ext uri="{FF2B5EF4-FFF2-40B4-BE49-F238E27FC236}">
                <a16:creationId xmlns:a16="http://schemas.microsoft.com/office/drawing/2014/main" id="{C840A1AA-DEE9-4A69-BC08-B46800497F9A}"/>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a:t>
            </a:r>
            <a:r>
              <a:rPr lang="en-US" sz="1200">
                <a:solidFill>
                  <a:srgbClr val="747C74"/>
                </a:solidFill>
                <a:latin typeface="Source Sans Pro"/>
                <a:ea typeface="Source Sans Pro"/>
                <a:cs typeface="Source Sans Pro"/>
                <a:sym typeface="Source Sans Pro"/>
              </a:rPr>
              <a:t>3</a:t>
            </a:r>
            <a:r>
              <a:rPr lang="en-US" sz="1200" b="0" i="0" u="none" strike="noStrike" cap="none">
                <a:solidFill>
                  <a:srgbClr val="747C74"/>
                </a:solidFill>
                <a:latin typeface="Source Sans Pro"/>
                <a:ea typeface="Source Sans Pro"/>
                <a:cs typeface="Source Sans Pro"/>
                <a:sym typeface="Source Sans Pro"/>
              </a:rPr>
              <a:t> Demo</a:t>
            </a:r>
            <a:endParaRPr sz="1200" b="0" i="0" u="none" strike="noStrike" cap="none">
              <a:solidFill>
                <a:srgbClr val="747C74"/>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B2BE7D28-2A3E-44A2-9BAE-75D479C5526C}"/>
              </a:ext>
            </a:extLst>
          </p:cNvPr>
          <p:cNvPicPr>
            <a:picLocks noChangeAspect="1"/>
          </p:cNvPicPr>
          <p:nvPr/>
        </p:nvPicPr>
        <p:blipFill>
          <a:blip r:embed="rId9"/>
          <a:stretch>
            <a:fillRect/>
          </a:stretch>
        </p:blipFill>
        <p:spPr>
          <a:xfrm>
            <a:off x="7577285" y="2051864"/>
            <a:ext cx="4195492" cy="3242243"/>
          </a:xfrm>
          <a:prstGeom prst="rect">
            <a:avLst/>
          </a:prstGeom>
          <a:ln w="12700">
            <a:solidFill>
              <a:schemeClr val="tx1">
                <a:lumMod val="25000"/>
                <a:lumOff val="75000"/>
              </a:schemeClr>
            </a:solidFill>
          </a:ln>
        </p:spPr>
      </p:pic>
      <p:sp>
        <p:nvSpPr>
          <p:cNvPr id="4" name="Text Placeholder 2">
            <a:extLst>
              <a:ext uri="{FF2B5EF4-FFF2-40B4-BE49-F238E27FC236}">
                <a16:creationId xmlns:a16="http://schemas.microsoft.com/office/drawing/2014/main" id="{F5E98031-B461-4C7A-8DE6-A997E96B2CDF}"/>
              </a:ext>
            </a:extLst>
          </p:cNvPr>
          <p:cNvSpPr>
            <a:spLocks noGrp="1"/>
          </p:cNvSpPr>
          <p:nvPr>
            <p:ph type="body" idx="1"/>
          </p:nvPr>
        </p:nvSpPr>
        <p:spPr>
          <a:xfrm>
            <a:off x="333991" y="2175198"/>
            <a:ext cx="5890855" cy="4098668"/>
          </a:xfrm>
        </p:spPr>
        <p:txBody>
          <a:bodyPr>
            <a:noAutofit/>
          </a:bodyPr>
          <a:lstStyle/>
          <a:p>
            <a:pPr marL="0" indent="0">
              <a:buNone/>
            </a:pPr>
            <a:r>
              <a:rPr lang="en-US" sz="1200">
                <a:solidFill>
                  <a:schemeClr val="dk1"/>
                </a:solidFill>
                <a:latin typeface="Source Sans Pro Semibold"/>
              </a:rPr>
              <a:t>Documents tested:</a:t>
            </a:r>
          </a:p>
          <a:p>
            <a:pPr marL="182880" indent="-182880">
              <a:buAutoNum type="arabicPeriod"/>
            </a:pPr>
            <a:r>
              <a:rPr lang="en-US" sz="1200">
                <a:solidFill>
                  <a:schemeClr val="dk1"/>
                </a:solidFill>
              </a:rPr>
              <a:t>PDF generate using dummy data</a:t>
            </a:r>
          </a:p>
          <a:p>
            <a:pPr marL="182880" indent="-182880">
              <a:spcAft>
                <a:spcPts val="600"/>
              </a:spcAft>
              <a:buAutoNum type="arabicPeriod"/>
            </a:pPr>
            <a:r>
              <a:rPr lang="en-US" sz="1200">
                <a:solidFill>
                  <a:schemeClr val="dk1"/>
                </a:solidFill>
              </a:rPr>
              <a:t>Original PDF sent by business owner</a:t>
            </a:r>
          </a:p>
          <a:p>
            <a:pPr marL="0" indent="0">
              <a:buNone/>
            </a:pPr>
            <a:r>
              <a:rPr lang="en-US" sz="1200">
                <a:solidFill>
                  <a:schemeClr val="dk1"/>
                </a:solidFill>
                <a:latin typeface="Source Sans Pro Semibold"/>
              </a:rPr>
              <a:t>Results:</a:t>
            </a:r>
          </a:p>
          <a:p>
            <a:pPr marL="182880" indent="-182880"/>
            <a:r>
              <a:rPr lang="en-US" sz="1200">
                <a:solidFill>
                  <a:schemeClr val="dk1"/>
                </a:solidFill>
              </a:rPr>
              <a:t>For both documents, passed 23 out of 26 tests</a:t>
            </a:r>
          </a:p>
          <a:p>
            <a:pPr marL="182880" indent="-182880">
              <a:spcAft>
                <a:spcPts val="600"/>
              </a:spcAft>
            </a:pPr>
            <a:r>
              <a:rPr lang="en-US" sz="1200">
                <a:solidFill>
                  <a:schemeClr val="dk1"/>
                </a:solidFill>
              </a:rPr>
              <a:t>Additional review to be done by VA Accessibility Team (Martha Wilkes) for the three tests not passed: Primary Language, Title, Tagged Content</a:t>
            </a:r>
          </a:p>
          <a:p>
            <a:pPr marL="0" indent="0">
              <a:buNone/>
            </a:pPr>
            <a:r>
              <a:rPr lang="en-US" sz="1200">
                <a:latin typeface="Source Sans Pro Semibold"/>
              </a:rPr>
              <a:t>Next steps:</a:t>
            </a:r>
          </a:p>
          <a:p>
            <a:pPr marL="182880" indent="-182880"/>
            <a:r>
              <a:rPr lang="en-US" sz="1200"/>
              <a:t>Correct Primary Language setting in Adobe</a:t>
            </a:r>
          </a:p>
          <a:p>
            <a:pPr marL="182880" indent="-182880"/>
            <a:r>
              <a:rPr lang="en-US" sz="1200"/>
              <a:t>Confirm if any of these failures are major accessibility blockers for Veterans</a:t>
            </a:r>
          </a:p>
          <a:p>
            <a:pPr marL="182880" indent="-182880"/>
            <a:r>
              <a:rPr lang="en-US" sz="1200"/>
              <a:t>Go through full 508 audit post-launch (as part of Collaboration Cycle)</a:t>
            </a:r>
          </a:p>
        </p:txBody>
      </p:sp>
    </p:spTree>
    <p:extLst>
      <p:ext uri="{BB962C8B-B14F-4D97-AF65-F5344CB8AC3E}">
        <p14:creationId xmlns:p14="http://schemas.microsoft.com/office/powerpoint/2010/main" val="460772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710A9AC-54F5-49DC-A7BD-C965E66336E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54" name="think-cell Slide" r:id="rId5" imgW="395" imgH="396" progId="TCLayout.ActiveDocument.1">
                  <p:embed/>
                </p:oleObj>
              </mc:Choice>
              <mc:Fallback>
                <p:oleObj name="think-cell Slide" r:id="rId5" imgW="395" imgH="396" progId="TCLayout.ActiveDocument.1">
                  <p:embed/>
                  <p:pic>
                    <p:nvPicPr>
                      <p:cNvPr id="5" name="Object 4" hidden="1">
                        <a:extLst>
                          <a:ext uri="{FF2B5EF4-FFF2-40B4-BE49-F238E27FC236}">
                            <a16:creationId xmlns:a16="http://schemas.microsoft.com/office/drawing/2014/main" id="{3710A9AC-54F5-49DC-A7BD-C965E66336E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72" name="Google Shape;572;p12"/>
          <p:cNvSpPr txBox="1">
            <a:spLocks noGrp="1"/>
          </p:cNvSpPr>
          <p:nvPr>
            <p:ph type="title"/>
          </p:nvPr>
        </p:nvSpPr>
        <p:spPr>
          <a:xfrm>
            <a:off x="416943" y="750806"/>
            <a:ext cx="11353800" cy="1012585"/>
          </a:xfrm>
          <a:prstGeom prst="rect">
            <a:avLst/>
          </a:prstGeom>
          <a:noFill/>
          <a:ln>
            <a:noFill/>
          </a:ln>
        </p:spPr>
        <p:txBody>
          <a:bodyPr spcFirstLastPara="1" wrap="square" lIns="0" tIns="0" rIns="0" bIns="0" anchor="t" anchorCtr="0">
            <a:noAutofit/>
          </a:bodyPr>
          <a:lstStyle/>
          <a:p>
            <a:r>
              <a:rPr lang="en-US" sz="3200"/>
              <a:t>We started conversations to align on how a Veteran would be able to opt into paperless digital delivery</a:t>
            </a:r>
            <a:endParaRPr lang="en-US"/>
          </a:p>
        </p:txBody>
      </p:sp>
      <p:sp>
        <p:nvSpPr>
          <p:cNvPr id="573" name="Google Shape;573;p1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28</a:t>
            </a:fld>
            <a:endParaRPr sz="1200" b="0" i="0" u="none" strike="noStrike" cap="none">
              <a:solidFill>
                <a:srgbClr val="8A8A8A"/>
              </a:solidFill>
              <a:latin typeface="Source Sans Pro"/>
              <a:ea typeface="Source Sans Pro"/>
              <a:cs typeface="Source Sans Pro"/>
              <a:sym typeface="Source Sans Pro"/>
            </a:endParaRPr>
          </a:p>
        </p:txBody>
      </p:sp>
      <p:grpSp>
        <p:nvGrpSpPr>
          <p:cNvPr id="2" name="Google Shape;602;p14">
            <a:extLst>
              <a:ext uri="{FF2B5EF4-FFF2-40B4-BE49-F238E27FC236}">
                <a16:creationId xmlns:a16="http://schemas.microsoft.com/office/drawing/2014/main" id="{E445D490-D726-40C5-B04D-B87A388E9339}"/>
              </a:ext>
            </a:extLst>
          </p:cNvPr>
          <p:cNvGrpSpPr/>
          <p:nvPr/>
        </p:nvGrpSpPr>
        <p:grpSpPr>
          <a:xfrm>
            <a:off x="410431" y="309109"/>
            <a:ext cx="5150524" cy="369094"/>
            <a:chOff x="410431" y="309109"/>
            <a:chExt cx="5150524" cy="369094"/>
          </a:xfrm>
        </p:grpSpPr>
        <p:sp>
          <p:nvSpPr>
            <p:cNvPr id="13" name="Google Shape;603;p14">
              <a:extLst>
                <a:ext uri="{FF2B5EF4-FFF2-40B4-BE49-F238E27FC236}">
                  <a16:creationId xmlns:a16="http://schemas.microsoft.com/office/drawing/2014/main" id="{8589A355-6709-46C4-9E8D-20EBC64C96B2}"/>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3</a:t>
              </a:r>
              <a:endParaRPr lang="en-US" sz="1200" b="0" i="0" u="none" strike="noStrike" cap="none">
                <a:solidFill>
                  <a:srgbClr val="FFFFFF"/>
                </a:solidFill>
                <a:latin typeface="PT Serif"/>
                <a:ea typeface="Arial"/>
                <a:cs typeface="Arial"/>
              </a:endParaRPr>
            </a:p>
          </p:txBody>
        </p:sp>
        <p:sp>
          <p:nvSpPr>
            <p:cNvPr id="14" name="Google Shape;604;p14">
              <a:extLst>
                <a:ext uri="{FF2B5EF4-FFF2-40B4-BE49-F238E27FC236}">
                  <a16:creationId xmlns:a16="http://schemas.microsoft.com/office/drawing/2014/main" id="{8A017AD3-D1D6-485C-A326-F88A08E5D18A}"/>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PRODUCT</a:t>
              </a:r>
              <a:endParaRPr lang="en-US"/>
            </a:p>
          </p:txBody>
        </p:sp>
      </p:grpSp>
      <p:sp>
        <p:nvSpPr>
          <p:cNvPr id="3" name="Google Shape;470;p9">
            <a:extLst>
              <a:ext uri="{FF2B5EF4-FFF2-40B4-BE49-F238E27FC236}">
                <a16:creationId xmlns:a16="http://schemas.microsoft.com/office/drawing/2014/main" id="{70028C8A-C6FA-4CD2-92DD-340A37231D5E}"/>
              </a:ext>
            </a:extLst>
          </p:cNvPr>
          <p:cNvSpPr txBox="1"/>
          <p:nvPr/>
        </p:nvSpPr>
        <p:spPr>
          <a:xfrm>
            <a:off x="10862275" y="6408650"/>
            <a:ext cx="778550" cy="27695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Product</a:t>
            </a:r>
            <a:endParaRPr lang="en-US"/>
          </a:p>
        </p:txBody>
      </p:sp>
      <p:sp>
        <p:nvSpPr>
          <p:cNvPr id="7" name="Google Shape;337;p6">
            <a:extLst>
              <a:ext uri="{FF2B5EF4-FFF2-40B4-BE49-F238E27FC236}">
                <a16:creationId xmlns:a16="http://schemas.microsoft.com/office/drawing/2014/main" id="{C840A1AA-DEE9-4A69-BC08-B46800497F9A}"/>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a:t>
            </a:r>
            <a:r>
              <a:rPr lang="en-US" sz="1200">
                <a:solidFill>
                  <a:srgbClr val="747C74"/>
                </a:solidFill>
                <a:latin typeface="Source Sans Pro"/>
                <a:ea typeface="Source Sans Pro"/>
                <a:cs typeface="Source Sans Pro"/>
                <a:sym typeface="Source Sans Pro"/>
              </a:rPr>
              <a:t>3</a:t>
            </a:r>
            <a:r>
              <a:rPr lang="en-US" sz="1200" b="0" i="0" u="none" strike="noStrike" cap="none">
                <a:solidFill>
                  <a:srgbClr val="747C74"/>
                </a:solidFill>
                <a:latin typeface="Source Sans Pro"/>
                <a:ea typeface="Source Sans Pro"/>
                <a:cs typeface="Source Sans Pro"/>
                <a:sym typeface="Source Sans Pro"/>
              </a:rPr>
              <a:t> Demo</a:t>
            </a:r>
            <a:endParaRPr sz="1200" b="0" i="0" u="none" strike="noStrike" cap="none">
              <a:solidFill>
                <a:srgbClr val="747C74"/>
              </a:solidFill>
              <a:latin typeface="Calibri"/>
              <a:ea typeface="Calibri"/>
              <a:cs typeface="Calibri"/>
              <a:sym typeface="Calibri"/>
            </a:endParaRPr>
          </a:p>
        </p:txBody>
      </p:sp>
      <p:sp>
        <p:nvSpPr>
          <p:cNvPr id="4" name="Text Placeholder 2">
            <a:extLst>
              <a:ext uri="{FF2B5EF4-FFF2-40B4-BE49-F238E27FC236}">
                <a16:creationId xmlns:a16="http://schemas.microsoft.com/office/drawing/2014/main" id="{ED05F9D9-12C4-4CBF-9617-FEABE4095BFB}"/>
              </a:ext>
            </a:extLst>
          </p:cNvPr>
          <p:cNvSpPr>
            <a:spLocks noGrp="1"/>
          </p:cNvSpPr>
          <p:nvPr>
            <p:ph type="body" idx="1"/>
          </p:nvPr>
        </p:nvSpPr>
        <p:spPr>
          <a:xfrm>
            <a:off x="363069" y="1989273"/>
            <a:ext cx="9519094" cy="3273752"/>
          </a:xfrm>
        </p:spPr>
        <p:txBody>
          <a:bodyPr>
            <a:normAutofit fontScale="92500"/>
          </a:bodyPr>
          <a:lstStyle/>
          <a:p>
            <a:pPr marL="0" indent="0">
              <a:spcAft>
                <a:spcPts val="600"/>
              </a:spcAft>
              <a:buNone/>
            </a:pPr>
            <a:r>
              <a:rPr lang="en-US" sz="1600">
                <a:solidFill>
                  <a:schemeClr val="dk1"/>
                </a:solidFill>
              </a:rPr>
              <a:t>The team met with the Profiles team and with our business owner, Tarsha, and we learned:</a:t>
            </a:r>
          </a:p>
          <a:p>
            <a:pPr marL="228600" indent="-228600"/>
            <a:r>
              <a:rPr lang="en-US" sz="1600">
                <a:solidFill>
                  <a:schemeClr val="dk1"/>
                </a:solidFill>
              </a:rPr>
              <a:t>Profiles team already has plans to build "opt-in" functionality as part of their section of VA.gov</a:t>
            </a:r>
          </a:p>
          <a:p>
            <a:pPr marL="228600" indent="-228600"/>
            <a:r>
              <a:rPr lang="en-US" sz="1600">
                <a:solidFill>
                  <a:schemeClr val="dk1"/>
                </a:solidFill>
              </a:rPr>
              <a:t>There may be legal requirements where the opt-in needs to be stored directly in the enrollment system</a:t>
            </a:r>
          </a:p>
          <a:p>
            <a:pPr marL="228600" indent="-228600"/>
            <a:r>
              <a:rPr lang="en-US" sz="1600"/>
              <a:t>T</a:t>
            </a:r>
            <a:r>
              <a:rPr lang="en-US" sz="1600">
                <a:solidFill>
                  <a:schemeClr val="dk1"/>
                </a:solidFill>
              </a:rPr>
              <a:t>he Profiles team may have access to the enrollment system (to be verified) so that they can record the Veteran's opt-in in a way that the enrollment system can access i</a:t>
            </a:r>
            <a:r>
              <a:rPr lang="en-US" sz="1600"/>
              <a:t>t</a:t>
            </a:r>
          </a:p>
          <a:p>
            <a:pPr marL="228600" indent="-228600"/>
            <a:r>
              <a:rPr lang="en-US" sz="1600"/>
              <a:t>T</a:t>
            </a:r>
            <a:r>
              <a:rPr lang="en-US" sz="1600">
                <a:solidFill>
                  <a:schemeClr val="dk1"/>
                </a:solidFill>
              </a:rPr>
              <a:t>herefore, Profiles and the enrollment system would need to work together to build opt-in and it would not make sense for us to build opt-in as a one-off feature to live on the 1095-B landing pag</a:t>
            </a:r>
            <a:r>
              <a:rPr lang="en-US" sz="1600"/>
              <a:t>e</a:t>
            </a:r>
          </a:p>
          <a:p>
            <a:pPr marL="182880" indent="-182880"/>
            <a:endParaRPr lang="en-US" sz="1600"/>
          </a:p>
          <a:p>
            <a:pPr marL="0" indent="0">
              <a:buNone/>
            </a:pPr>
            <a:r>
              <a:rPr lang="en-US" sz="1600" b="1"/>
              <a:t>Next steps:</a:t>
            </a:r>
          </a:p>
          <a:p>
            <a:pPr marL="228600" indent="-228600"/>
            <a:r>
              <a:rPr lang="en-US" sz="1600">
                <a:solidFill>
                  <a:schemeClr val="dk1"/>
                </a:solidFill>
              </a:rPr>
              <a:t>Meeting with the Profiles &amp; Enrollment System team on Monday March 14th</a:t>
            </a:r>
          </a:p>
        </p:txBody>
      </p:sp>
    </p:spTree>
    <p:extLst>
      <p:ext uri="{BB962C8B-B14F-4D97-AF65-F5344CB8AC3E}">
        <p14:creationId xmlns:p14="http://schemas.microsoft.com/office/powerpoint/2010/main" val="2972433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39F7FD-B9B1-4B3D-82B8-0B1D2490A086}"/>
              </a:ext>
            </a:extLst>
          </p:cNvPr>
          <p:cNvGraphicFramePr>
            <a:graphicFrameLocks noChangeAspect="1"/>
          </p:cNvGraphicFramePr>
          <p:nvPr>
            <p:custDataLst>
              <p:tags r:id="rId2"/>
            </p:custDataLst>
            <p:extLst>
              <p:ext uri="{D42A27DB-BD31-4B8C-83A1-F6EECF244321}">
                <p14:modId xmlns:p14="http://schemas.microsoft.com/office/powerpoint/2010/main" val="17998197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5003"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E339F7FD-B9B1-4B3D-82B8-0B1D2490A08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92" name="Google Shape;692;p20"/>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200"/>
              <a:t>Sprint 3 Deliverables (1 of 2)</a:t>
            </a:r>
            <a:endParaRPr sz="3200"/>
          </a:p>
        </p:txBody>
      </p:sp>
      <p:sp>
        <p:nvSpPr>
          <p:cNvPr id="693" name="Google Shape;693;p2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29</a:t>
            </a:fld>
            <a:endParaRPr>
              <a:latin typeface="Source Sans Pro"/>
              <a:ea typeface="Source Sans Pro"/>
              <a:cs typeface="Source Sans Pro"/>
              <a:sym typeface="Source Sans Pro"/>
            </a:endParaRPr>
          </a:p>
        </p:txBody>
      </p:sp>
      <p:graphicFrame>
        <p:nvGraphicFramePr>
          <p:cNvPr id="694" name="Google Shape;694;p20"/>
          <p:cNvGraphicFramePr/>
          <p:nvPr>
            <p:extLst>
              <p:ext uri="{D42A27DB-BD31-4B8C-83A1-F6EECF244321}">
                <p14:modId xmlns:p14="http://schemas.microsoft.com/office/powerpoint/2010/main" val="4246583644"/>
              </p:ext>
            </p:extLst>
          </p:nvPr>
        </p:nvGraphicFramePr>
        <p:xfrm>
          <a:off x="431214" y="1030271"/>
          <a:ext cx="11329571" cy="4279378"/>
        </p:xfrm>
        <a:graphic>
          <a:graphicData uri="http://schemas.openxmlformats.org/drawingml/2006/table">
            <a:tbl>
              <a:tblPr>
                <a:noFill/>
                <a:tableStyleId>{1F4BC13E-62C9-4DB2-9D77-78E559E1D0AC}</a:tableStyleId>
              </a:tblPr>
              <a:tblGrid>
                <a:gridCol w="824272">
                  <a:extLst>
                    <a:ext uri="{9D8B030D-6E8A-4147-A177-3AD203B41FA5}">
                      <a16:colId xmlns:a16="http://schemas.microsoft.com/office/drawing/2014/main" val="20000"/>
                    </a:ext>
                  </a:extLst>
                </a:gridCol>
                <a:gridCol w="4085545">
                  <a:extLst>
                    <a:ext uri="{9D8B030D-6E8A-4147-A177-3AD203B41FA5}">
                      <a16:colId xmlns:a16="http://schemas.microsoft.com/office/drawing/2014/main" val="20001"/>
                    </a:ext>
                  </a:extLst>
                </a:gridCol>
                <a:gridCol w="747202">
                  <a:extLst>
                    <a:ext uri="{9D8B030D-6E8A-4147-A177-3AD203B41FA5}">
                      <a16:colId xmlns:a16="http://schemas.microsoft.com/office/drawing/2014/main" val="20002"/>
                    </a:ext>
                  </a:extLst>
                </a:gridCol>
                <a:gridCol w="776795">
                  <a:extLst>
                    <a:ext uri="{9D8B030D-6E8A-4147-A177-3AD203B41FA5}">
                      <a16:colId xmlns:a16="http://schemas.microsoft.com/office/drawing/2014/main" val="20003"/>
                    </a:ext>
                  </a:extLst>
                </a:gridCol>
                <a:gridCol w="1997474">
                  <a:extLst>
                    <a:ext uri="{9D8B030D-6E8A-4147-A177-3AD203B41FA5}">
                      <a16:colId xmlns:a16="http://schemas.microsoft.com/office/drawing/2014/main" val="20004"/>
                    </a:ext>
                  </a:extLst>
                </a:gridCol>
                <a:gridCol w="1538110">
                  <a:extLst>
                    <a:ext uri="{9D8B030D-6E8A-4147-A177-3AD203B41FA5}">
                      <a16:colId xmlns:a16="http://schemas.microsoft.com/office/drawing/2014/main" val="20005"/>
                    </a:ext>
                  </a:extLst>
                </a:gridCol>
                <a:gridCol w="1360173">
                  <a:extLst>
                    <a:ext uri="{9D8B030D-6E8A-4147-A177-3AD203B41FA5}">
                      <a16:colId xmlns:a16="http://schemas.microsoft.com/office/drawing/2014/main" val="20006"/>
                    </a:ext>
                  </a:extLst>
                </a:gridCol>
              </a:tblGrid>
              <a:tr h="362504">
                <a:tc>
                  <a:txBody>
                    <a:bodyPr/>
                    <a:lstStyle/>
                    <a:p>
                      <a:pPr marL="0" marR="0" lvl="0" indent="0" algn="l" rtl="0">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ESTIMATE</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WITH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SPRINT TEAM GOAL COMPLETED?</a:t>
                      </a:r>
                      <a:endParaRPr sz="1000">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extLst>
                  <a:ext uri="{0D108BD9-81ED-4DB2-BD59-A6C34878D82A}">
                    <a16:rowId xmlns:a16="http://schemas.microsoft.com/office/drawing/2014/main" val="10000"/>
                  </a:ext>
                </a:extLst>
              </a:tr>
              <a:tr h="503619">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7"/>
                        </a:rPr>
                        <a:t>#37307 Update prototype for second round of testing</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Grace</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8"/>
                        </a:rPr>
                        <a:t>Prototype link</a:t>
                      </a:r>
                      <a:endParaRPr sz="1000" u="none">
                        <a:latin typeface="Source Sans Pro"/>
                        <a:ea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03/04/22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1"/>
                  </a:ext>
                </a:extLst>
              </a:tr>
              <a:tr h="349735">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1000" b="1">
                          <a:latin typeface="Source Sans Pro"/>
                          <a:ea typeface="Source Sans Pro"/>
                          <a:hlinkClick r:id="rId9"/>
                        </a:rPr>
                        <a:t>#37022 Run second round of user testing and synthesize</a:t>
                      </a:r>
                      <a:endParaRPr sz="1000" b="1">
                        <a:latin typeface="Source Sans Pro"/>
                        <a:ea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1000" u="none" strike="noStrike" cap="none">
                          <a:latin typeface="Source Sans Pro"/>
                          <a:ea typeface="Source Sans Pro"/>
                          <a:cs typeface="Source Sans Pro"/>
                          <a:sym typeface="Source Sans Pro"/>
                        </a:rPr>
                        <a:t>13</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a:latin typeface="Source Sans Pro"/>
                          <a:ea typeface="Source Sans Pro"/>
                          <a:cs typeface="Source Sans Pro"/>
                          <a:sym typeface="Source Sans Pro"/>
                        </a:rPr>
                        <a:t>James</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eaLnBrk="1" fontAlgn="auto" latinLnBrk="0" hangingPunct="1">
                        <a:lnSpc>
                          <a:spcPct val="100000"/>
                        </a:lnSpc>
                        <a:spcBef>
                          <a:spcPts val="0"/>
                        </a:spcBef>
                        <a:spcAft>
                          <a:spcPts val="0"/>
                        </a:spcAft>
                        <a:buClr>
                          <a:srgbClr val="202120"/>
                        </a:buClr>
                        <a:buSzPts val="800"/>
                        <a:buFont typeface="Noto Sans Symbols"/>
                        <a:buChar char="▪"/>
                      </a:pPr>
                      <a:r>
                        <a:rPr lang="en-US" sz="1000" b="0" i="0" u="none" strike="noStrike" kern="0" cap="none" spc="0" normalizeH="0" baseline="0" noProof="0" dirty="0">
                          <a:ln>
                            <a:noFill/>
                          </a:ln>
                          <a:solidFill>
                            <a:srgbClr val="202120"/>
                          </a:solidFill>
                          <a:effectLst/>
                          <a:uLnTx/>
                          <a:uFillTx/>
                          <a:latin typeface="Source Sans Pro"/>
                          <a:ea typeface="Source Sans Pro"/>
                          <a:cs typeface="Arial"/>
                          <a:hlinkClick r:id="rId10"/>
                        </a:rPr>
                        <a:t>Design Review Deck</a:t>
                      </a:r>
                      <a:endParaRPr lang="en-US" sz="1000" b="0" i="0" u="none" strike="noStrike" kern="0" cap="none" spc="0" normalizeH="0" baseline="0" noProof="0" dirty="0">
                        <a:ln>
                          <a:noFill/>
                        </a:ln>
                        <a:solidFill>
                          <a:srgbClr val="202120"/>
                        </a:solidFill>
                        <a:effectLst/>
                        <a:uLnTx/>
                        <a:uFillTx/>
                        <a:latin typeface="Source Sans Pro"/>
                        <a:ea typeface="Source Sans Pro"/>
                        <a:cs typeface="Arial"/>
                      </a:endParaRPr>
                    </a:p>
                    <a:p>
                      <a:pPr marL="120650" marR="0" lvl="0" indent="-120650" algn="l">
                        <a:lnSpc>
                          <a:spcPct val="100000"/>
                        </a:lnSpc>
                        <a:spcBef>
                          <a:spcPts val="0"/>
                        </a:spcBef>
                        <a:spcAft>
                          <a:spcPts val="0"/>
                        </a:spcAft>
                        <a:buClr>
                          <a:srgbClr val="202120"/>
                        </a:buClr>
                        <a:buSzPts val="800"/>
                        <a:buFont typeface="Noto Sans Symbols"/>
                        <a:buChar char="▪"/>
                      </a:pPr>
                      <a:r>
                        <a:rPr lang="en-US" sz="1000" b="0" i="0" u="none" strike="noStrike" kern="0" cap="none" spc="0" normalizeH="0" baseline="0" noProof="0" dirty="0">
                          <a:ln>
                            <a:noFill/>
                          </a:ln>
                          <a:solidFill>
                            <a:srgbClr val="202120"/>
                          </a:solidFill>
                          <a:effectLst/>
                          <a:uLnTx/>
                          <a:uFillTx/>
                          <a:latin typeface="Source Sans Pro"/>
                          <a:ea typeface="Source Sans Pro"/>
                          <a:cs typeface="Arial"/>
                          <a:hlinkClick r:id="rId11"/>
                        </a:rPr>
                        <a:t>User research synthesis GitHub</a:t>
                      </a:r>
                      <a:endParaRPr lang="en-US" sz="1000" b="0" i="0" u="none" strike="noStrike" kern="0" cap="none" spc="0" normalizeH="0" baseline="0" noProof="0" dirty="0">
                        <a:ln>
                          <a:noFill/>
                        </a:ln>
                        <a:solidFill>
                          <a:srgbClr val="202120"/>
                        </a:solidFill>
                        <a:effectLst/>
                        <a:uLnTx/>
                        <a:uFillTx/>
                        <a:latin typeface="Source Sans Pro"/>
                        <a:ea typeface="Source Sans Pro"/>
                        <a:cs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03/04/22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2"/>
                  </a:ext>
                </a:extLst>
              </a:tr>
              <a:tr h="349735">
                <a:tc>
                  <a:txBody>
                    <a:bodyPr/>
                    <a:lstStyle/>
                    <a:p>
                      <a:pPr marL="0" marR="0" lvl="0" indent="0" algn="l" rtl="0">
                        <a:lnSpc>
                          <a:spcPct val="100000"/>
                        </a:lnSpc>
                        <a:spcBef>
                          <a:spcPts val="0"/>
                        </a:spcBef>
                        <a:spcAft>
                          <a:spcPts val="0"/>
                        </a:spcAft>
                        <a:buClr>
                          <a:schemeClr val="dk2"/>
                        </a:buClr>
                        <a:buSzPts val="1000"/>
                        <a:buFont typeface="Source Sans Pro"/>
                        <a:buNone/>
                      </a:pPr>
                      <a:r>
                        <a:rPr lang="en-US" sz="1000" b="0" i="0" u="none" strike="noStrike" cap="none">
                          <a:solidFill>
                            <a:schemeClr val="dk2"/>
                          </a:solidFill>
                          <a:latin typeface="Source Sans Pro"/>
                          <a:ea typeface="Source Sans Pro"/>
                          <a:cs typeface="Source Sans Pro"/>
                          <a:sym typeface="Source Sans Pro"/>
                        </a:rPr>
                        <a:t>Design</a:t>
                      </a:r>
                      <a:endParaRPr sz="1000" b="0" i="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000"/>
                        <a:buFont typeface="Source Sans Pro SemiBold"/>
                        <a:buNone/>
                      </a:pPr>
                      <a:r>
                        <a:rPr lang="en-US" sz="1000" b="1" i="0" u="none" strike="noStrike" cap="none">
                          <a:solidFill>
                            <a:schemeClr val="bg2"/>
                          </a:solidFill>
                          <a:latin typeface="Source Sans Pro"/>
                          <a:ea typeface="Source Sans Pro"/>
                          <a:cs typeface="Source Sans Pro SemiBold"/>
                          <a:sym typeface="Source Sans Pro SemiBold"/>
                          <a:hlinkClick r:id="rId12"/>
                        </a:rPr>
                        <a:t>#37019 Iterate designs based on VA-PO and research feedback</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00"/>
                        <a:buFont typeface="Source Sans Pro"/>
                        <a:buNone/>
                      </a:pPr>
                      <a:r>
                        <a:rPr lang="en-US" sz="1000" b="0" i="0" u="none" strike="noStrike" cap="none">
                          <a:solidFill>
                            <a:schemeClr val="dk2"/>
                          </a:solidFill>
                          <a:latin typeface="Source Sans Pro"/>
                          <a:ea typeface="Source Sans Pro"/>
                          <a:cs typeface="Source Sans Pro"/>
                          <a:sym typeface="Source Sans Pro"/>
                        </a:rPr>
                        <a:t>3</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00"/>
                        <a:buFont typeface="Source Sans Pro"/>
                        <a:buNone/>
                      </a:pPr>
                      <a:r>
                        <a:rPr lang="en-US" sz="1000" b="0" i="0" u="none" strike="noStrike" cap="none">
                          <a:solidFill>
                            <a:schemeClr val="dk2"/>
                          </a:solidFill>
                          <a:latin typeface="Source Sans Pro"/>
                          <a:ea typeface="Source Sans Pro"/>
                          <a:cs typeface="Source Sans Pro"/>
                          <a:sym typeface="Source Sans Pro"/>
                        </a:rPr>
                        <a:t>Grace</a:t>
                      </a:r>
                      <a:endParaRPr sz="1000" b="0" i="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rgbClr val="202120"/>
                        </a:buClr>
                        <a:buSzPts val="800"/>
                        <a:buFont typeface="Noto Sans Symbols"/>
                        <a:buChar char="▪"/>
                      </a:pPr>
                      <a:r>
                        <a:rPr lang="en-US" sz="1000" b="0" i="0" u="none" strike="noStrike" kern="0" cap="none" spc="0" normalizeH="0" baseline="0" dirty="0">
                          <a:ln>
                            <a:noFill/>
                          </a:ln>
                          <a:solidFill>
                            <a:srgbClr val="202120"/>
                          </a:solidFill>
                          <a:effectLst/>
                          <a:uLnTx/>
                          <a:uFillTx/>
                          <a:latin typeface="Source Sans Pro"/>
                          <a:ea typeface="Source Sans Pro"/>
                          <a:cs typeface="Arial"/>
                          <a:sym typeface="Arial"/>
                        </a:rPr>
                        <a:t>Auth (</a:t>
                      </a:r>
                      <a:r>
                        <a:rPr lang="en-US" sz="1000" b="0" i="0" u="none" strike="noStrike" kern="0" cap="none" spc="0" normalizeH="0" baseline="0" dirty="0">
                          <a:ln>
                            <a:noFill/>
                          </a:ln>
                          <a:solidFill>
                            <a:srgbClr val="202120"/>
                          </a:solidFill>
                          <a:effectLst/>
                          <a:uLnTx/>
                          <a:uFillTx/>
                          <a:latin typeface="Source Sans Pro"/>
                          <a:ea typeface="Source Sans Pro"/>
                          <a:cs typeface="Arial"/>
                          <a:sym typeface="Arial"/>
                          <a:hlinkClick r:id="rId13">
                            <a:extLst>
                              <a:ext uri="{A12FA001-AC4F-418D-AE19-62706E023703}">
                                <ahyp:hlinkClr xmlns:ahyp="http://schemas.microsoft.com/office/drawing/2018/hyperlinkcolor" val="tx"/>
                              </a:ext>
                            </a:extLst>
                          </a:hlinkClick>
                        </a:rPr>
                        <a:t>desk</a:t>
                      </a:r>
                      <a:r>
                        <a:rPr lang="en-US" sz="1000" b="0" i="0" u="none" strike="noStrike" kern="0" cap="none" spc="0" normalizeH="0" baseline="0" dirty="0">
                          <a:ln>
                            <a:noFill/>
                          </a:ln>
                          <a:solidFill>
                            <a:srgbClr val="202120"/>
                          </a:solidFill>
                          <a:effectLst/>
                          <a:uLnTx/>
                          <a:uFillTx/>
                          <a:latin typeface="Source Sans Pro"/>
                          <a:ea typeface="Source Sans Pro"/>
                          <a:cs typeface="Arial"/>
                          <a:sym typeface="Arial"/>
                        </a:rPr>
                        <a:t>, </a:t>
                      </a:r>
                      <a:r>
                        <a:rPr lang="en-US" sz="1000" b="0" i="0" u="none" strike="noStrike" kern="0" cap="none" spc="0" normalizeH="0" baseline="0" dirty="0">
                          <a:ln>
                            <a:noFill/>
                          </a:ln>
                          <a:solidFill>
                            <a:srgbClr val="202120"/>
                          </a:solidFill>
                          <a:effectLst/>
                          <a:uLnTx/>
                          <a:uFillTx/>
                          <a:latin typeface="Source Sans Pro"/>
                          <a:ea typeface="Source Sans Pro"/>
                          <a:cs typeface="Arial"/>
                          <a:sym typeface="Arial"/>
                          <a:hlinkClick r:id="rId14">
                            <a:extLst>
                              <a:ext uri="{A12FA001-AC4F-418D-AE19-62706E023703}">
                                <ahyp:hlinkClr xmlns:ahyp="http://schemas.microsoft.com/office/drawing/2018/hyperlinkcolor" val="tx"/>
                              </a:ext>
                            </a:extLst>
                          </a:hlinkClick>
                        </a:rPr>
                        <a:t>mobile</a:t>
                      </a:r>
                      <a:r>
                        <a:rPr lang="en-US" sz="1000" b="0" i="0" u="none" strike="noStrike" kern="0" cap="none" spc="0" normalizeH="0" baseline="0" dirty="0">
                          <a:ln>
                            <a:noFill/>
                          </a:ln>
                          <a:solidFill>
                            <a:srgbClr val="202120"/>
                          </a:solidFill>
                          <a:effectLst/>
                          <a:uLnTx/>
                          <a:uFillTx/>
                          <a:latin typeface="Source Sans Pro"/>
                          <a:ea typeface="Source Sans Pro"/>
                          <a:cs typeface="Arial"/>
                          <a:sym typeface="Arial"/>
                        </a:rPr>
                        <a:t>) &amp; </a:t>
                      </a:r>
                      <a:r>
                        <a:rPr lang="en-US" sz="1000" b="0" i="0" u="none" strike="noStrike" kern="0" cap="none" spc="0" normalizeH="0" baseline="0" dirty="0" err="1">
                          <a:ln>
                            <a:noFill/>
                          </a:ln>
                          <a:solidFill>
                            <a:srgbClr val="202120"/>
                          </a:solidFill>
                          <a:effectLst/>
                          <a:uLnTx/>
                          <a:uFillTx/>
                          <a:latin typeface="Source Sans Pro"/>
                          <a:ea typeface="Source Sans Pro"/>
                          <a:cs typeface="Arial"/>
                          <a:sym typeface="Arial"/>
                        </a:rPr>
                        <a:t>Unauth</a:t>
                      </a:r>
                      <a:r>
                        <a:rPr lang="en-US" sz="1000" b="0" i="0" u="none" strike="noStrike" kern="0" cap="none" spc="0" normalizeH="0" baseline="0" dirty="0">
                          <a:ln>
                            <a:noFill/>
                          </a:ln>
                          <a:solidFill>
                            <a:srgbClr val="202120"/>
                          </a:solidFill>
                          <a:effectLst/>
                          <a:uLnTx/>
                          <a:uFillTx/>
                          <a:latin typeface="Source Sans Pro"/>
                          <a:ea typeface="Source Sans Pro"/>
                          <a:cs typeface="Arial"/>
                          <a:sym typeface="Arial"/>
                        </a:rPr>
                        <a:t> (</a:t>
                      </a:r>
                      <a:r>
                        <a:rPr lang="en-US" sz="1000" b="0" i="0" u="none" strike="noStrike" kern="0" cap="none" spc="0" normalizeH="0" baseline="0" dirty="0">
                          <a:ln>
                            <a:noFill/>
                          </a:ln>
                          <a:solidFill>
                            <a:srgbClr val="202120"/>
                          </a:solidFill>
                          <a:effectLst/>
                          <a:uLnTx/>
                          <a:uFillTx/>
                          <a:latin typeface="Source Sans Pro"/>
                          <a:ea typeface="Source Sans Pro"/>
                          <a:cs typeface="Arial"/>
                          <a:sym typeface="Arial"/>
                          <a:hlinkClick r:id="rId15">
                            <a:extLst>
                              <a:ext uri="{A12FA001-AC4F-418D-AE19-62706E023703}">
                                <ahyp:hlinkClr xmlns:ahyp="http://schemas.microsoft.com/office/drawing/2018/hyperlinkcolor" val="tx"/>
                              </a:ext>
                            </a:extLst>
                          </a:hlinkClick>
                        </a:rPr>
                        <a:t>desk</a:t>
                      </a:r>
                      <a:r>
                        <a:rPr lang="en-US" sz="1000" b="0" i="0" u="none" strike="noStrike" kern="0" cap="none" spc="0" normalizeH="0" baseline="0" dirty="0">
                          <a:ln>
                            <a:noFill/>
                          </a:ln>
                          <a:solidFill>
                            <a:srgbClr val="202120"/>
                          </a:solidFill>
                          <a:effectLst/>
                          <a:uLnTx/>
                          <a:uFillTx/>
                          <a:latin typeface="Source Sans Pro"/>
                          <a:ea typeface="Source Sans Pro"/>
                          <a:cs typeface="Arial"/>
                          <a:sym typeface="Arial"/>
                        </a:rPr>
                        <a:t>, </a:t>
                      </a:r>
                      <a:r>
                        <a:rPr lang="en-US" sz="1000" b="0" i="0" u="none" strike="noStrike" kern="0" cap="none" spc="0" normalizeH="0" baseline="0" dirty="0">
                          <a:ln>
                            <a:noFill/>
                          </a:ln>
                          <a:solidFill>
                            <a:srgbClr val="202120"/>
                          </a:solidFill>
                          <a:effectLst/>
                          <a:uLnTx/>
                          <a:uFillTx/>
                          <a:latin typeface="Source Sans Pro"/>
                          <a:ea typeface="Source Sans Pro"/>
                          <a:cs typeface="Arial"/>
                          <a:sym typeface="Arial"/>
                          <a:hlinkClick r:id="rId16">
                            <a:extLst>
                              <a:ext uri="{A12FA001-AC4F-418D-AE19-62706E023703}">
                                <ahyp:hlinkClr xmlns:ahyp="http://schemas.microsoft.com/office/drawing/2018/hyperlinkcolor" val="tx"/>
                              </a:ext>
                            </a:extLst>
                          </a:hlinkClick>
                        </a:rPr>
                        <a:t>mobile</a:t>
                      </a:r>
                      <a:r>
                        <a:rPr lang="en-US" sz="1000" b="0" i="0" u="none" strike="noStrike" kern="0" cap="none" spc="0" normalizeH="0" baseline="0" dirty="0">
                          <a:ln>
                            <a:noFill/>
                          </a:ln>
                          <a:solidFill>
                            <a:srgbClr val="202120"/>
                          </a:solidFill>
                          <a:effectLst/>
                          <a:uLnTx/>
                          <a:uFillTx/>
                          <a:latin typeface="Source Sans Pro"/>
                          <a:ea typeface="Source Sans Pro"/>
                          <a:cs typeface="Arial"/>
                          <a:sym typeface="Arial"/>
                        </a:rPr>
                        <a:t>) </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lvl="0" algn="l">
                        <a:lnSpc>
                          <a:spcPct val="100000"/>
                        </a:lnSpc>
                        <a:spcBef>
                          <a:spcPts val="0"/>
                        </a:spcBef>
                        <a:spcAft>
                          <a:spcPts val="0"/>
                        </a:spcAft>
                        <a:buNone/>
                      </a:pPr>
                      <a:r>
                        <a:rPr lang="en-US" sz="1000" b="0" i="0" u="none" strike="noStrike" kern="0" cap="none" spc="0" normalizeH="0" baseline="0" noProof="0">
                          <a:ln>
                            <a:noFill/>
                          </a:ln>
                          <a:solidFill>
                            <a:srgbClr val="303A46"/>
                          </a:solidFill>
                          <a:effectLst/>
                          <a:uLnTx/>
                          <a:uFillTx/>
                          <a:latin typeface="Source Sans Pro"/>
                          <a:ea typeface="Source Sans Pro"/>
                        </a:rPr>
                        <a:t>03/04/22</a:t>
                      </a:r>
                      <a:endParaRPr lang="en-US" sz="1000" b="0" i="0" u="none" strike="noStrike" kern="0" cap="none" spc="0" normalizeH="0" baseline="0" noProof="0">
                        <a:ln>
                          <a:noFill/>
                        </a:ln>
                        <a:effectLst/>
                        <a:uLnTx/>
                        <a:uFillTx/>
                        <a:latin typeface="Source Sans Pro"/>
                        <a:ea typeface="Source Sans Pro"/>
                      </a:endParaRPr>
                    </a:p>
                    <a:p>
                      <a:pPr marL="0" marR="0" lvl="0" indent="0" algn="l" defTabSz="914400">
                        <a:lnSpc>
                          <a:spcPct val="100000"/>
                        </a:lnSpc>
                        <a:spcBef>
                          <a:spcPts val="0"/>
                        </a:spcBef>
                        <a:spcAft>
                          <a:spcPts val="0"/>
                        </a:spcAft>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3"/>
                  </a:ext>
                </a:extLst>
              </a:tr>
              <a:tr h="342741">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1000" b="1" u="none">
                          <a:solidFill>
                            <a:schemeClr val="bg2"/>
                          </a:solidFill>
                          <a:latin typeface="Source Sans Pro"/>
                          <a:ea typeface="Source Sans Pro"/>
                          <a:hlinkClick r:id="rId17"/>
                        </a:rPr>
                        <a:t>#37020 Iterate designs based on Business Owner feedback</a:t>
                      </a:r>
                      <a:endParaRPr sz="1000" b="1" u="none">
                        <a:solidFill>
                          <a:schemeClr val="bg2"/>
                        </a:solidFill>
                        <a:latin typeface="Source Sans Pro"/>
                        <a:ea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1000" b="0" i="0" u="none" strike="noStrike" cap="none">
                          <a:solidFill>
                            <a:schemeClr val="dk2"/>
                          </a:solidFill>
                          <a:latin typeface="Source Sans Pro"/>
                          <a:ea typeface="Source Sans Pro"/>
                          <a:cs typeface="Source Sans Pro"/>
                          <a:sym typeface="Source Sans Pro"/>
                        </a:rPr>
                        <a:t>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a:latin typeface="Source Sans Pro"/>
                          <a:ea typeface="Source Sans Pro"/>
                          <a:cs typeface="Source Sans Pro"/>
                          <a:sym typeface="Source Sans Pro"/>
                        </a:rPr>
                        <a:t>Grace</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rgbClr val="202120"/>
                        </a:buClr>
                        <a:buSzPts val="800"/>
                        <a:buFont typeface="Noto Sans Symbols"/>
                        <a:buChar char="▪"/>
                      </a:pPr>
                      <a:r>
                        <a:rPr lang="en-US" sz="1000" b="0" i="0" u="none" strike="noStrike" kern="0" cap="none" spc="0" normalizeH="0" baseline="0" dirty="0">
                          <a:ln>
                            <a:noFill/>
                          </a:ln>
                          <a:solidFill>
                            <a:srgbClr val="202120"/>
                          </a:solidFill>
                          <a:effectLst/>
                          <a:uLnTx/>
                          <a:uFillTx/>
                          <a:latin typeface="Source Sans Pro"/>
                          <a:ea typeface="Source Sans Pro"/>
                          <a:cs typeface="Arial"/>
                          <a:sym typeface="Arial"/>
                        </a:rPr>
                        <a:t>Auth (</a:t>
                      </a:r>
                      <a:r>
                        <a:rPr lang="en-US" sz="1000" b="0" i="0" u="none" strike="noStrike" kern="0" cap="none" spc="0" normalizeH="0" baseline="0" dirty="0">
                          <a:ln>
                            <a:noFill/>
                          </a:ln>
                          <a:solidFill>
                            <a:srgbClr val="202120"/>
                          </a:solidFill>
                          <a:effectLst/>
                          <a:uLnTx/>
                          <a:uFillTx/>
                          <a:latin typeface="Source Sans Pro"/>
                          <a:ea typeface="Source Sans Pro"/>
                          <a:cs typeface="Arial"/>
                          <a:sym typeface="Arial"/>
                          <a:hlinkClick r:id="rId13">
                            <a:extLst>
                              <a:ext uri="{A12FA001-AC4F-418D-AE19-62706E023703}">
                                <ahyp:hlinkClr xmlns:ahyp="http://schemas.microsoft.com/office/drawing/2018/hyperlinkcolor" val="tx"/>
                              </a:ext>
                            </a:extLst>
                          </a:hlinkClick>
                        </a:rPr>
                        <a:t>desk</a:t>
                      </a:r>
                      <a:r>
                        <a:rPr lang="en-US" sz="1000" b="0" i="0" u="none" strike="noStrike" kern="0" cap="none" spc="0" normalizeH="0" baseline="0" dirty="0">
                          <a:ln>
                            <a:noFill/>
                          </a:ln>
                          <a:solidFill>
                            <a:srgbClr val="202120"/>
                          </a:solidFill>
                          <a:effectLst/>
                          <a:uLnTx/>
                          <a:uFillTx/>
                          <a:latin typeface="Source Sans Pro"/>
                          <a:ea typeface="Source Sans Pro"/>
                          <a:cs typeface="Arial"/>
                          <a:sym typeface="Arial"/>
                        </a:rPr>
                        <a:t>, </a:t>
                      </a:r>
                      <a:r>
                        <a:rPr lang="en-US" sz="1000" b="0" i="0" u="none" strike="noStrike" kern="0" cap="none" spc="0" normalizeH="0" baseline="0" dirty="0">
                          <a:ln>
                            <a:noFill/>
                          </a:ln>
                          <a:solidFill>
                            <a:srgbClr val="202120"/>
                          </a:solidFill>
                          <a:effectLst/>
                          <a:uLnTx/>
                          <a:uFillTx/>
                          <a:latin typeface="Source Sans Pro"/>
                          <a:ea typeface="Source Sans Pro"/>
                          <a:cs typeface="Arial"/>
                          <a:sym typeface="Arial"/>
                          <a:hlinkClick r:id="rId14">
                            <a:extLst>
                              <a:ext uri="{A12FA001-AC4F-418D-AE19-62706E023703}">
                                <ahyp:hlinkClr xmlns:ahyp="http://schemas.microsoft.com/office/drawing/2018/hyperlinkcolor" val="tx"/>
                              </a:ext>
                            </a:extLst>
                          </a:hlinkClick>
                        </a:rPr>
                        <a:t>mobile</a:t>
                      </a:r>
                      <a:r>
                        <a:rPr lang="en-US" sz="1000" b="0" i="0" u="none" strike="noStrike" kern="0" cap="none" spc="0" normalizeH="0" baseline="0" dirty="0">
                          <a:ln>
                            <a:noFill/>
                          </a:ln>
                          <a:solidFill>
                            <a:srgbClr val="202120"/>
                          </a:solidFill>
                          <a:effectLst/>
                          <a:uLnTx/>
                          <a:uFillTx/>
                          <a:latin typeface="Source Sans Pro"/>
                          <a:ea typeface="Source Sans Pro"/>
                          <a:cs typeface="Arial"/>
                          <a:sym typeface="Arial"/>
                        </a:rPr>
                        <a:t>) &amp; </a:t>
                      </a:r>
                      <a:r>
                        <a:rPr lang="en-US" sz="1000" b="0" i="0" u="none" strike="noStrike" kern="0" cap="none" spc="0" normalizeH="0" baseline="0" dirty="0" err="1">
                          <a:ln>
                            <a:noFill/>
                          </a:ln>
                          <a:solidFill>
                            <a:srgbClr val="202120"/>
                          </a:solidFill>
                          <a:effectLst/>
                          <a:uLnTx/>
                          <a:uFillTx/>
                          <a:latin typeface="Source Sans Pro"/>
                          <a:ea typeface="Source Sans Pro"/>
                          <a:cs typeface="Arial"/>
                          <a:sym typeface="Arial"/>
                        </a:rPr>
                        <a:t>Unauth</a:t>
                      </a:r>
                      <a:r>
                        <a:rPr lang="en-US" sz="1000" b="0" i="0" u="none" strike="noStrike" kern="0" cap="none" spc="0" normalizeH="0" baseline="0" dirty="0">
                          <a:ln>
                            <a:noFill/>
                          </a:ln>
                          <a:solidFill>
                            <a:srgbClr val="202120"/>
                          </a:solidFill>
                          <a:effectLst/>
                          <a:uLnTx/>
                          <a:uFillTx/>
                          <a:latin typeface="Source Sans Pro"/>
                          <a:ea typeface="Source Sans Pro"/>
                          <a:cs typeface="Arial"/>
                          <a:sym typeface="Arial"/>
                        </a:rPr>
                        <a:t> (</a:t>
                      </a:r>
                      <a:r>
                        <a:rPr lang="en-US" sz="1000" b="0" i="0" u="none" strike="noStrike" kern="0" cap="none" spc="0" normalizeH="0" baseline="0" dirty="0">
                          <a:ln>
                            <a:noFill/>
                          </a:ln>
                          <a:solidFill>
                            <a:srgbClr val="202120"/>
                          </a:solidFill>
                          <a:effectLst/>
                          <a:uLnTx/>
                          <a:uFillTx/>
                          <a:latin typeface="Source Sans Pro"/>
                          <a:ea typeface="Source Sans Pro"/>
                          <a:cs typeface="Arial"/>
                          <a:sym typeface="Arial"/>
                          <a:hlinkClick r:id="rId15">
                            <a:extLst>
                              <a:ext uri="{A12FA001-AC4F-418D-AE19-62706E023703}">
                                <ahyp:hlinkClr xmlns:ahyp="http://schemas.microsoft.com/office/drawing/2018/hyperlinkcolor" val="tx"/>
                              </a:ext>
                            </a:extLst>
                          </a:hlinkClick>
                        </a:rPr>
                        <a:t>desk</a:t>
                      </a:r>
                      <a:r>
                        <a:rPr lang="en-US" sz="1000" b="0" i="0" u="none" strike="noStrike" kern="0" cap="none" spc="0" normalizeH="0" baseline="0" dirty="0">
                          <a:ln>
                            <a:noFill/>
                          </a:ln>
                          <a:solidFill>
                            <a:srgbClr val="202120"/>
                          </a:solidFill>
                          <a:effectLst/>
                          <a:uLnTx/>
                          <a:uFillTx/>
                          <a:latin typeface="Source Sans Pro"/>
                          <a:ea typeface="Source Sans Pro"/>
                          <a:cs typeface="Arial"/>
                          <a:sym typeface="Arial"/>
                        </a:rPr>
                        <a:t>, </a:t>
                      </a:r>
                      <a:r>
                        <a:rPr lang="en-US" sz="1000" b="0" i="0" u="none" strike="noStrike" kern="0" cap="none" spc="0" normalizeH="0" baseline="0" dirty="0">
                          <a:ln>
                            <a:noFill/>
                          </a:ln>
                          <a:solidFill>
                            <a:srgbClr val="202120"/>
                          </a:solidFill>
                          <a:effectLst/>
                          <a:uLnTx/>
                          <a:uFillTx/>
                          <a:latin typeface="Source Sans Pro"/>
                          <a:ea typeface="Source Sans Pro"/>
                          <a:cs typeface="Arial"/>
                          <a:sym typeface="Arial"/>
                          <a:hlinkClick r:id="rId16">
                            <a:extLst>
                              <a:ext uri="{A12FA001-AC4F-418D-AE19-62706E023703}">
                                <ahyp:hlinkClr xmlns:ahyp="http://schemas.microsoft.com/office/drawing/2018/hyperlinkcolor" val="tx"/>
                              </a:ext>
                            </a:extLst>
                          </a:hlinkClick>
                        </a:rPr>
                        <a:t>mobile</a:t>
                      </a:r>
                      <a:r>
                        <a:rPr lang="en-US" sz="1000" b="0" i="0" u="none" strike="noStrike" kern="0" cap="none" spc="0" normalizeH="0" baseline="0" dirty="0">
                          <a:ln>
                            <a:noFill/>
                          </a:ln>
                          <a:solidFill>
                            <a:srgbClr val="202120"/>
                          </a:solidFill>
                          <a:effectLst/>
                          <a:uLnTx/>
                          <a:uFillTx/>
                          <a:latin typeface="Source Sans Pro"/>
                          <a:ea typeface="Source Sans Pro"/>
                          <a:cs typeface="Arial"/>
                          <a:sym typeface="Arial"/>
                        </a:rPr>
                        <a:t>) </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lvl="0" algn="l">
                        <a:lnSpc>
                          <a:spcPct val="100000"/>
                        </a:lnSpc>
                        <a:spcBef>
                          <a:spcPts val="0"/>
                        </a:spcBef>
                        <a:spcAft>
                          <a:spcPts val="0"/>
                        </a:spcAft>
                        <a:buNone/>
                      </a:pPr>
                      <a:r>
                        <a:rPr lang="en-US" sz="1000" b="0" i="0" u="none" strike="noStrike" kern="0" cap="none" spc="0" normalizeH="0" baseline="0" noProof="0">
                          <a:ln>
                            <a:noFill/>
                          </a:ln>
                          <a:solidFill>
                            <a:srgbClr val="303A46"/>
                          </a:solidFill>
                          <a:effectLst/>
                          <a:uLnTx/>
                          <a:uFillTx/>
                          <a:latin typeface="Source Sans Pro"/>
                          <a:ea typeface="Source Sans Pro"/>
                        </a:rPr>
                        <a:t>03/04/22</a:t>
                      </a:r>
                      <a:endParaRPr lang="en-US" sz="1000" b="0" i="0" u="none" strike="noStrike" kern="0" cap="none" spc="0" normalizeH="0" baseline="0" noProof="0">
                        <a:ln>
                          <a:noFill/>
                        </a:ln>
                        <a:effectLst/>
                        <a:uLnTx/>
                        <a:uFillTx/>
                        <a:latin typeface="Source Sans Pro"/>
                        <a:ea typeface="Source Sans Pro"/>
                      </a:endParaRPr>
                    </a:p>
                    <a:p>
                      <a:pPr marL="0" marR="0" lvl="0" indent="0" algn="l" defTabSz="914400">
                        <a:lnSpc>
                          <a:spcPct val="100000"/>
                        </a:lnSpc>
                        <a:spcBef>
                          <a:spcPts val="0"/>
                        </a:spcBef>
                        <a:spcAft>
                          <a:spcPts val="0"/>
                        </a:spcAft>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4"/>
                  </a:ext>
                </a:extLst>
              </a:tr>
              <a:tr h="349735">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1" i="0" u="none" strike="noStrike" cap="none">
                          <a:solidFill>
                            <a:schemeClr val="bg2"/>
                          </a:solidFill>
                          <a:latin typeface="Source Sans Pro"/>
                          <a:ea typeface="Source Sans Pro"/>
                          <a:cs typeface="PT Serif"/>
                          <a:sym typeface="PT Serif"/>
                          <a:hlinkClick r:id="rId18"/>
                        </a:rPr>
                        <a:t>#36228 Iterate designs based on midpoint review feedback</a:t>
                      </a:r>
                      <a:r>
                        <a:rPr lang="en-US" sz="1000" b="1" i="0" u="none" strike="noStrike" cap="none">
                          <a:solidFill>
                            <a:schemeClr val="bg2"/>
                          </a:solidFill>
                          <a:latin typeface="Source Sans Pro"/>
                          <a:ea typeface="Source Sans Pro"/>
                          <a:cs typeface="PT Serif"/>
                          <a:hlinkClick r:id="rId18"/>
                        </a:rPr>
                        <a:t> </a:t>
                      </a:r>
                      <a:endParaRPr sz="1000" b="1" i="0" u="none" strike="noStrike" cap="none">
                        <a:solidFill>
                          <a:schemeClr val="bg2"/>
                        </a:solidFill>
                        <a:latin typeface="Source Sans Pro"/>
                        <a:ea typeface="Source Sans Pro"/>
                        <a:cs typeface="PT Serif"/>
                        <a:sym typeface="PT Serif"/>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5</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00"/>
                        <a:buFont typeface="Source Sans Pro"/>
                        <a:buNone/>
                      </a:pPr>
                      <a:r>
                        <a:rPr lang="en-US" sz="1000">
                          <a:latin typeface="Source Sans Pro"/>
                          <a:ea typeface="Source Sans Pro"/>
                        </a:rPr>
                        <a:t>Grace</a:t>
                      </a:r>
                      <a:endParaRPr sz="1000">
                        <a:latin typeface="Source Sans Pro"/>
                        <a:ea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eaLnBrk="1" fontAlgn="auto" latinLnBrk="0" hangingPunct="1">
                        <a:lnSpc>
                          <a:spcPct val="100000"/>
                        </a:lnSpc>
                        <a:spcBef>
                          <a:spcPts val="0"/>
                        </a:spcBef>
                        <a:spcAft>
                          <a:spcPts val="0"/>
                        </a:spcAft>
                        <a:buClr>
                          <a:srgbClr val="202120"/>
                        </a:buClr>
                        <a:buSzPts val="800"/>
                        <a:buFont typeface="Noto Sans Symbols"/>
                        <a:buChar char="▪"/>
                      </a:pPr>
                      <a:r>
                        <a:rPr lang="en-US" sz="1000" dirty="0">
                          <a:latin typeface="Source Sans Pro"/>
                          <a:ea typeface="Source Sans Pro"/>
                        </a:rPr>
                        <a:t>Wayfinding (</a:t>
                      </a:r>
                      <a:r>
                        <a:rPr lang="en-US" sz="1000" dirty="0">
                          <a:latin typeface="Source Sans Pro"/>
                          <a:ea typeface="Source Sans Pro"/>
                          <a:hlinkClick r:id="rId19"/>
                        </a:rPr>
                        <a:t>Change my address</a:t>
                      </a:r>
                      <a:r>
                        <a:rPr lang="en-US" sz="1000" dirty="0">
                          <a:latin typeface="Source Sans Pro"/>
                          <a:ea typeface="Source Sans Pro"/>
                        </a:rPr>
                        <a:t>, </a:t>
                      </a:r>
                      <a:r>
                        <a:rPr lang="en-US" sz="1000" dirty="0">
                          <a:latin typeface="Source Sans Pro"/>
                          <a:ea typeface="Source Sans Pro"/>
                          <a:hlinkClick r:id="rId20"/>
                        </a:rPr>
                        <a:t>Find a VA form</a:t>
                      </a:r>
                      <a:r>
                        <a:rPr lang="en-US" sz="1000" dirty="0">
                          <a:latin typeface="Source Sans Pro"/>
                          <a:ea typeface="Source Sans Pro"/>
                        </a:rPr>
                        <a:t>, </a:t>
                      </a:r>
                      <a:r>
                        <a:rPr lang="en-US" sz="1000" dirty="0">
                          <a:latin typeface="Source Sans Pro"/>
                          <a:ea typeface="Source Sans Pro"/>
                          <a:hlinkClick r:id="rId21"/>
                        </a:rPr>
                        <a:t>Records</a:t>
                      </a:r>
                      <a:r>
                        <a:rPr lang="en-US" sz="1000" dirty="0">
                          <a:latin typeface="Source Sans Pro"/>
                          <a:ea typeface="Source Sans Pro"/>
                        </a:rPr>
                        <a:t>, </a:t>
                      </a:r>
                      <a:r>
                        <a:rPr lang="en-US" sz="1000" dirty="0">
                          <a:latin typeface="Source Sans Pro"/>
                          <a:ea typeface="Source Sans Pro"/>
                          <a:hlinkClick r:id="rId22"/>
                        </a:rPr>
                        <a:t>ACA</a:t>
                      </a:r>
                      <a:r>
                        <a:rPr lang="en-US" sz="1000" dirty="0">
                          <a:latin typeface="Source Sans Pro"/>
                          <a:ea typeface="Source Sans Pro"/>
                        </a:rPr>
                        <a:t>, </a:t>
                      </a:r>
                      <a:r>
                        <a:rPr lang="en-US" sz="1000" dirty="0">
                          <a:latin typeface="Source Sans Pro"/>
                          <a:ea typeface="Source Sans Pro"/>
                          <a:hlinkClick r:id="rId23"/>
                        </a:rPr>
                        <a:t>Search</a:t>
                      </a:r>
                      <a:r>
                        <a:rPr lang="en-US" sz="1000" dirty="0">
                          <a:latin typeface="Source Sans Pro"/>
                          <a:ea typeface="Source Sans Pro"/>
                        </a:rPr>
                        <a:t>)</a:t>
                      </a:r>
                    </a:p>
                    <a:p>
                      <a:pPr marL="120650" marR="0" lvl="0" indent="-120650" algn="l" rtl="0" eaLnBrk="1" fontAlgn="auto" latinLnBrk="0" hangingPunct="1">
                        <a:lnSpc>
                          <a:spcPct val="100000"/>
                        </a:lnSpc>
                        <a:spcBef>
                          <a:spcPts val="0"/>
                        </a:spcBef>
                        <a:spcAft>
                          <a:spcPts val="0"/>
                        </a:spcAft>
                        <a:buClr>
                          <a:srgbClr val="202120"/>
                        </a:buClr>
                        <a:buSzPts val="800"/>
                        <a:buFont typeface="Noto Sans Symbols"/>
                        <a:buChar char="▪"/>
                      </a:pPr>
                      <a:r>
                        <a:rPr lang="en-US" sz="1000" b="0" i="0" u="none" strike="noStrike" kern="0" cap="none" spc="0" normalizeH="0" baseline="0" noProof="0" dirty="0">
                          <a:ln>
                            <a:noFill/>
                          </a:ln>
                          <a:solidFill>
                            <a:srgbClr val="202120"/>
                          </a:solidFill>
                          <a:effectLst/>
                          <a:uLnTx/>
                          <a:uFillTx/>
                          <a:latin typeface="Source Sans Pro"/>
                          <a:ea typeface="Source Sans Pro"/>
                          <a:hlinkClick r:id="rId24"/>
                        </a:rPr>
                        <a:t>Midpoint review ticket</a:t>
                      </a:r>
                      <a:endParaRPr lang="en-US" sz="1000" b="0" i="0" u="none" strike="noStrike" kern="0" cap="none" spc="0" normalizeH="0" baseline="0" noProof="0" dirty="0">
                        <a:ln>
                          <a:noFill/>
                        </a:ln>
                        <a:solidFill>
                          <a:srgbClr val="202120"/>
                        </a:solidFill>
                        <a:effectLst/>
                        <a:uLnTx/>
                        <a:uFillTx/>
                        <a:latin typeface="Source Sans Pro"/>
                        <a:ea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lvl="0" algn="l">
                        <a:lnSpc>
                          <a:spcPct val="100000"/>
                        </a:lnSpc>
                        <a:spcBef>
                          <a:spcPts val="0"/>
                        </a:spcBef>
                        <a:spcAft>
                          <a:spcPts val="0"/>
                        </a:spcAft>
                        <a:buNone/>
                      </a:pPr>
                      <a:r>
                        <a:rPr lang="en-US" sz="1000" b="0" i="0" u="none" strike="noStrike" kern="0" cap="none" spc="0" normalizeH="0" baseline="0" noProof="0">
                          <a:ln>
                            <a:noFill/>
                          </a:ln>
                          <a:solidFill>
                            <a:srgbClr val="303A46"/>
                          </a:solidFill>
                          <a:effectLst/>
                          <a:uLnTx/>
                          <a:uFillTx/>
                          <a:latin typeface="Source Sans Pro"/>
                          <a:ea typeface="Source Sans Pro"/>
                        </a:rPr>
                        <a:t>03/04/22</a:t>
                      </a:r>
                      <a:endParaRPr lang="en-US" sz="1000" b="0" i="0" u="none" strike="noStrike" kern="0" cap="none" spc="0" normalizeH="0" baseline="0" noProof="0">
                        <a:ln>
                          <a:noFill/>
                        </a:ln>
                        <a:effectLst/>
                        <a:uLnTx/>
                        <a:uFillTx/>
                        <a:latin typeface="Source Sans Pro"/>
                        <a:ea typeface="Source Sans Pro"/>
                      </a:endParaRPr>
                    </a:p>
                    <a:p>
                      <a:pPr marL="0" marR="0" lvl="0" indent="0" algn="l" defTabSz="914400">
                        <a:lnSpc>
                          <a:spcPct val="100000"/>
                        </a:lnSpc>
                        <a:spcBef>
                          <a:spcPts val="0"/>
                        </a:spcBef>
                        <a:spcAft>
                          <a:spcPts val="0"/>
                        </a:spcAft>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5"/>
                  </a:ext>
                </a:extLst>
              </a:tr>
              <a:tr h="349735">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000"/>
                        <a:buFont typeface="Source Sans Pro SemiBold"/>
                        <a:buNone/>
                      </a:pPr>
                      <a:r>
                        <a:rPr lang="en-US" sz="1000" b="1" i="0" u="none">
                          <a:solidFill>
                            <a:schemeClr val="bg2"/>
                          </a:solidFill>
                          <a:latin typeface="Source Sans Pro"/>
                          <a:ea typeface="Source Sans Pro"/>
                          <a:cs typeface="Source Sans Pro SemiBold"/>
                          <a:sym typeface="Source Sans Pro SemiBold"/>
                          <a:hlinkClick r:id="rId25"/>
                        </a:rPr>
                        <a:t>#37023 Finalize content for landing page</a:t>
                      </a:r>
                      <a:endParaRPr sz="1000" b="1" i="0" u="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u="none" strike="noStrike" cap="none">
                          <a:latin typeface="Source Sans Pro"/>
                          <a:ea typeface="Source Sans Pro"/>
                          <a:cs typeface="Source Sans Pro"/>
                          <a:sym typeface="Source Sans Pro"/>
                        </a:rPr>
                        <a:t>Carl</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eaLnBrk="1" fontAlgn="auto" latinLnBrk="0" hangingPunct="1">
                        <a:lnSpc>
                          <a:spcPct val="100000"/>
                        </a:lnSpc>
                        <a:spcBef>
                          <a:spcPts val="0"/>
                        </a:spcBef>
                        <a:spcAft>
                          <a:spcPts val="0"/>
                        </a:spcAft>
                        <a:buClr>
                          <a:srgbClr val="202120"/>
                        </a:buClr>
                        <a:buSzPts val="800"/>
                        <a:buFont typeface="Noto Sans Symbols"/>
                        <a:buChar char="▪"/>
                      </a:pPr>
                      <a:r>
                        <a:rPr lang="en-US" sz="1000" b="0" i="0" u="none" strike="noStrike" kern="0" cap="none" spc="0" normalizeH="0" baseline="0" noProof="0">
                          <a:ln>
                            <a:noFill/>
                          </a:ln>
                          <a:solidFill>
                            <a:schemeClr val="dk1"/>
                          </a:solidFill>
                          <a:effectLst/>
                          <a:uLnTx/>
                          <a:uFillTx/>
                          <a:hlinkClick r:id="rId8"/>
                        </a:rPr>
                        <a:t>Prototype link</a:t>
                      </a:r>
                      <a:endParaRPr kumimoji="0" lang="en-US" sz="1000" b="0" i="0" u="none" strike="noStrike" kern="0" cap="none" spc="0" normalizeH="0" baseline="0" noProof="0">
                        <a:ln>
                          <a:noFill/>
                        </a:ln>
                        <a:solidFill>
                          <a:srgbClr val="000000"/>
                        </a:solidFill>
                        <a:effectLst/>
                        <a:uLnTx/>
                        <a:uFillTx/>
                        <a:latin typeface="Source Sans Pro" panose="020B0503030403020204" pitchFamily="34" charset="0"/>
                        <a:ea typeface="Source Sans Pro" panose="020B0503030403020204" pitchFamily="34" charset="0"/>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lvl="0" algn="l">
                        <a:lnSpc>
                          <a:spcPct val="100000"/>
                        </a:lnSpc>
                        <a:spcBef>
                          <a:spcPts val="0"/>
                        </a:spcBef>
                        <a:spcAft>
                          <a:spcPts val="0"/>
                        </a:spcAft>
                        <a:buNone/>
                      </a:pPr>
                      <a:r>
                        <a:rPr lang="en-US" sz="1000" b="0" i="0" u="none" strike="noStrike" kern="0" cap="none" spc="0" normalizeH="0" baseline="0" noProof="0">
                          <a:ln>
                            <a:noFill/>
                          </a:ln>
                          <a:solidFill>
                            <a:srgbClr val="303A46"/>
                          </a:solidFill>
                          <a:effectLst/>
                          <a:uLnTx/>
                          <a:uFillTx/>
                          <a:latin typeface="Source Sans Pro"/>
                          <a:ea typeface="Source Sans Pro"/>
                        </a:rPr>
                        <a:t>03/04/22</a:t>
                      </a:r>
                      <a:endParaRPr lang="en-US" sz="1000" b="0" i="0" u="none" strike="noStrike" kern="0" cap="none" spc="0" normalizeH="0" baseline="0" noProof="0">
                        <a:ln>
                          <a:noFill/>
                        </a:ln>
                        <a:effectLst/>
                        <a:uLnTx/>
                        <a:uFillTx/>
                        <a:latin typeface="Source Sans Pro"/>
                        <a:ea typeface="Source Sans Pro"/>
                      </a:endParaRPr>
                    </a:p>
                    <a:p>
                      <a:pPr marL="0" marR="0" lvl="0" indent="0" algn="l" defTabSz="914400">
                        <a:lnSpc>
                          <a:spcPct val="100000"/>
                        </a:lnSpc>
                        <a:spcBef>
                          <a:spcPts val="0"/>
                        </a:spcBef>
                        <a:spcAft>
                          <a:spcPts val="0"/>
                        </a:spcAft>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6"/>
                  </a:ext>
                </a:extLst>
              </a:tr>
              <a:tr h="349735">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1000" b="1" u="none">
                          <a:solidFill>
                            <a:schemeClr val="bg2"/>
                          </a:solidFill>
                          <a:latin typeface="Source Sans Pro"/>
                          <a:ea typeface="Source Sans Pro"/>
                          <a:hlinkClick r:id="rId26"/>
                        </a:rPr>
                        <a:t>#37012 Start to set up controller for endpoints</a:t>
                      </a:r>
                      <a:endParaRPr sz="1000" b="1" u="none">
                        <a:solidFill>
                          <a:schemeClr val="bg2"/>
                        </a:solidFill>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1000" u="none" strike="noStrike" cap="none">
                          <a:latin typeface="Source Sans Pro"/>
                          <a:ea typeface="Source Sans Pro"/>
                          <a:cs typeface="Source Sans Pro"/>
                          <a:sym typeface="Source Sans Pro"/>
                        </a:rPr>
                        <a:t>5</a:t>
                      </a:r>
                      <a:endParaRPr sz="1000" u="none" strike="noStrike" cap="none">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a:latin typeface="Source Sans Pro"/>
                          <a:ea typeface="Source Sans Pro"/>
                          <a:cs typeface="Source Sans Pro"/>
                          <a:sym typeface="Source Sans Pro"/>
                        </a:rPr>
                        <a:t>Teagan</a:t>
                      </a:r>
                      <a:endParaRPr sz="1000" u="none" strike="noStrike" cap="none">
                        <a:latin typeface="Source Sans Pro"/>
                        <a:ea typeface="Source Sans Pro"/>
                        <a:cs typeface="Source Sans Pro"/>
                        <a:sym typeface="Source Sans Pro"/>
                      </a:endParaRP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eaLnBrk="1" fontAlgn="auto" latinLnBrk="0" hangingPunct="1">
                        <a:lnSpc>
                          <a:spcPct val="100000"/>
                        </a:lnSpc>
                        <a:spcBef>
                          <a:spcPts val="0"/>
                        </a:spcBef>
                        <a:spcAft>
                          <a:spcPts val="0"/>
                        </a:spcAft>
                        <a:buClr>
                          <a:srgbClr val="202120"/>
                        </a:buClr>
                        <a:buSzPts val="800"/>
                        <a:buFont typeface="Noto Sans Symbols"/>
                        <a:buChar char="▪"/>
                      </a:pPr>
                      <a:r>
                        <a:rPr lang="en-US" sz="1000" b="0" i="0" u="none" strike="noStrike" kern="0" cap="none" spc="0" normalizeH="0" baseline="0" noProof="0">
                          <a:ln>
                            <a:noFill/>
                          </a:ln>
                          <a:solidFill>
                            <a:srgbClr val="202120"/>
                          </a:solidFill>
                          <a:effectLst/>
                          <a:uLnTx/>
                          <a:uFillTx/>
                          <a:latin typeface="Source Sans Pro"/>
                          <a:ea typeface="Source Sans Pro"/>
                          <a:cs typeface="Arial"/>
                          <a:hlinkClick r:id="rId27"/>
                        </a:rPr>
                        <a:t>GitHub Branch</a:t>
                      </a:r>
                      <a:endParaRPr kumimoji="0" lang="en-US" sz="1000" b="0" i="0" u="none" strike="noStrike" kern="0" cap="none" spc="0" normalizeH="0" baseline="0" noProof="0">
                        <a:ln>
                          <a:noFill/>
                        </a:ln>
                        <a:solidFill>
                          <a:srgbClr val="000000"/>
                        </a:solidFill>
                        <a:effectLst/>
                        <a:uLnTx/>
                        <a:uFillTx/>
                        <a:latin typeface="Source Sans Pro"/>
                        <a:ea typeface="Source Sans Pro"/>
                        <a:cs typeface="Arial"/>
                        <a:sym typeface="Arial"/>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03/08/22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8"/>
                  </a:ext>
                </a:extLst>
              </a:tr>
              <a:tr h="349735">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1000" b="1" u="none">
                          <a:solidFill>
                            <a:schemeClr val="bg2"/>
                          </a:solidFill>
                          <a:latin typeface="Source Sans Pro"/>
                          <a:ea typeface="Source Sans Pro"/>
                          <a:hlinkClick r:id="rId28"/>
                        </a:rPr>
                        <a:t>#37027 Provision backend for S3 bucket (or integrate with existing)</a:t>
                      </a:r>
                      <a:endParaRPr sz="1000" b="1" u="none">
                        <a:solidFill>
                          <a:schemeClr val="bg2"/>
                        </a:solidFill>
                        <a:latin typeface="Source Sans Pro"/>
                        <a:ea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1000" u="none" strike="noStrike" cap="none">
                          <a:latin typeface="Source Sans Pro"/>
                          <a:ea typeface="Source Sans Pro"/>
                          <a:cs typeface="Source Sans Pro"/>
                          <a:sym typeface="Source Sans Pro"/>
                        </a:rPr>
                        <a:t>3</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202120"/>
                        </a:buClr>
                        <a:buSzPts val="800"/>
                        <a:buFont typeface="Noto Sans Symbols"/>
                        <a:buNone/>
                      </a:pPr>
                      <a:r>
                        <a:rPr lang="en-US" sz="1000" b="0" i="0" u="none" strike="noStrike" cap="none">
                          <a:solidFill>
                            <a:schemeClr val="dk1"/>
                          </a:solidFill>
                          <a:latin typeface="Source Sans Pro"/>
                          <a:ea typeface="Source Sans Pro"/>
                          <a:cs typeface="Source Sans Pro"/>
                          <a:sym typeface="Source Sans Pro"/>
                        </a:rPr>
                        <a:t>Teagan</a:t>
                      </a:r>
                      <a:endParaRPr sz="1000" b="0" i="0" u="none" strike="noStrike" cap="none">
                        <a:solidFill>
                          <a:schemeClr val="dk1"/>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eaLnBrk="1" fontAlgn="auto" latinLnBrk="0" hangingPunct="1">
                        <a:lnSpc>
                          <a:spcPct val="100000"/>
                        </a:lnSpc>
                        <a:spcBef>
                          <a:spcPts val="0"/>
                        </a:spcBef>
                        <a:spcAft>
                          <a:spcPts val="0"/>
                        </a:spcAft>
                        <a:buClr>
                          <a:srgbClr val="202120"/>
                        </a:buClr>
                        <a:buSzPts val="800"/>
                        <a:buFont typeface="Noto Sans Symbols"/>
                        <a:buChar char="▪"/>
                      </a:pPr>
                      <a:r>
                        <a:rPr lang="en-US" sz="1000" b="0" i="0" u="none" strike="noStrike" kern="0" cap="none" spc="0" normalizeH="0" baseline="0" noProof="0">
                          <a:ln>
                            <a:noFill/>
                          </a:ln>
                          <a:solidFill>
                            <a:srgbClr val="202120"/>
                          </a:solidFill>
                          <a:effectLst/>
                          <a:uLnTx/>
                          <a:uFillTx/>
                          <a:latin typeface="Source Sans Pro"/>
                          <a:ea typeface="Source Sans Pro"/>
                          <a:hlinkClick r:id="rId27"/>
                        </a:rPr>
                        <a:t>GitHub Branch</a:t>
                      </a:r>
                      <a:endParaRPr kumimoji="0" lang="en-US" sz="1000" b="0" i="0" u="none" strike="noStrike" kern="0" cap="none" spc="0" normalizeH="0" baseline="0" noProof="0">
                        <a:ln>
                          <a:noFill/>
                        </a:ln>
                        <a:solidFill>
                          <a:srgbClr val="000000"/>
                        </a:solidFill>
                        <a:effectLst/>
                        <a:uLnTx/>
                        <a:uFillTx/>
                        <a:latin typeface="Source Sans Pro"/>
                        <a:ea typeface="Source Sans Pro"/>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a:lnSpc>
                          <a:spcPct val="100000"/>
                        </a:lnSpc>
                        <a:spcBef>
                          <a:spcPts val="0"/>
                        </a:spcBef>
                        <a:spcAft>
                          <a:spcPts val="0"/>
                        </a:spcAft>
                        <a:buNone/>
                        <a:tabLst/>
                        <a:defRPr/>
                      </a:pPr>
                      <a:r>
                        <a:rPr lang="en-US" sz="1000" b="0" i="0" u="none" strike="noStrike" kern="0" cap="none" spc="0" normalizeH="0" baseline="0" noProof="0">
                          <a:ln>
                            <a:noFill/>
                          </a:ln>
                          <a:solidFill>
                            <a:srgbClr val="303A46"/>
                          </a:solidFill>
                          <a:effectLst/>
                          <a:uLnTx/>
                          <a:uFillTx/>
                          <a:latin typeface="Source Sans Pro"/>
                          <a:ea typeface="Source Sans Pro"/>
                        </a:rPr>
                        <a:t>03/08/22</a:t>
                      </a:r>
                      <a:endParaRPr kumimoji="0" lang="en-US">
                        <a:latin typeface="Source Sans Pro"/>
                        <a:ea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9"/>
                  </a:ext>
                </a:extLst>
              </a:tr>
              <a:tr h="349735">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1000" b="1" u="none">
                          <a:solidFill>
                            <a:schemeClr val="bg2"/>
                          </a:solidFill>
                          <a:latin typeface="Source Sans Pro"/>
                          <a:ea typeface="Source Sans Pro"/>
                          <a:hlinkClick r:id="rId29"/>
                        </a:rPr>
                        <a:t>#37030 Test PDF Generation with test data</a:t>
                      </a:r>
                      <a:endParaRPr sz="1000" b="1" u="none">
                        <a:solidFill>
                          <a:schemeClr val="bg2"/>
                        </a:solidFill>
                        <a:latin typeface="Source Sans Pro"/>
                        <a:ea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1000" b="0" i="0" u="none" strike="noStrike" cap="none">
                          <a:solidFill>
                            <a:schemeClr val="dk2"/>
                          </a:solidFill>
                          <a:latin typeface="Source Sans Pro"/>
                          <a:ea typeface="Source Sans Pro"/>
                          <a:cs typeface="Source Sans Pro"/>
                          <a:sym typeface="Source Sans Pro"/>
                        </a:rPr>
                        <a:t>5</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a:latin typeface="Source Sans Pro"/>
                          <a:ea typeface="Source Sans Pro"/>
                          <a:cs typeface="Source Sans Pro"/>
                          <a:sym typeface="Source Sans Pro"/>
                        </a:rPr>
                        <a:t>Teagan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eaLnBrk="1" fontAlgn="auto" latinLnBrk="0" hangingPunct="1">
                        <a:lnSpc>
                          <a:spcPct val="100000"/>
                        </a:lnSpc>
                        <a:spcBef>
                          <a:spcPts val="0"/>
                        </a:spcBef>
                        <a:spcAft>
                          <a:spcPts val="0"/>
                        </a:spcAft>
                        <a:buClr>
                          <a:srgbClr val="202120"/>
                        </a:buClr>
                        <a:buSzPts val="800"/>
                        <a:buFont typeface="Noto Sans Symbols"/>
                        <a:buChar char="▪"/>
                      </a:pPr>
                      <a:r>
                        <a:rPr lang="en-US" sz="1000" b="0" i="0" u="none" strike="noStrike" kern="0" cap="none" spc="0" normalizeH="0" baseline="0" noProof="0">
                          <a:ln>
                            <a:noFill/>
                          </a:ln>
                          <a:solidFill>
                            <a:srgbClr val="202120"/>
                          </a:solidFill>
                          <a:effectLst/>
                          <a:uLnTx/>
                          <a:uFillTx/>
                          <a:latin typeface="Source Sans Pro"/>
                          <a:ea typeface="Source Sans Pro"/>
                          <a:hlinkClick r:id="rId27"/>
                        </a:rPr>
                        <a:t>GitHub Branch</a:t>
                      </a:r>
                      <a:endParaRPr kumimoji="0" lang="en-US" sz="1000" b="0" i="0" u="none" strike="noStrike" kern="0" cap="none" spc="0" normalizeH="0" baseline="0" noProof="0">
                        <a:ln>
                          <a:noFill/>
                        </a:ln>
                        <a:solidFill>
                          <a:srgbClr val="000000"/>
                        </a:solidFill>
                        <a:effectLst/>
                        <a:uLnTx/>
                        <a:uFillTx/>
                        <a:latin typeface="Source Sans Pro"/>
                        <a:ea typeface="Source Sans Pro"/>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a:lnSpc>
                          <a:spcPct val="100000"/>
                        </a:lnSpc>
                        <a:spcBef>
                          <a:spcPts val="0"/>
                        </a:spcBef>
                        <a:spcAft>
                          <a:spcPts val="0"/>
                        </a:spcAft>
                        <a:buNone/>
                        <a:tabLst/>
                        <a:defRPr/>
                      </a:pPr>
                      <a:r>
                        <a:rPr lang="en-US" sz="1000" b="0" i="0" u="none" strike="noStrike" kern="0" cap="none" spc="0" normalizeH="0" baseline="0" noProof="0">
                          <a:ln>
                            <a:noFill/>
                          </a:ln>
                          <a:solidFill>
                            <a:srgbClr val="303A46"/>
                          </a:solidFill>
                          <a:effectLst/>
                          <a:uLnTx/>
                          <a:uFillTx/>
                          <a:latin typeface="Source Sans Pro"/>
                          <a:ea typeface="Source Sans Pro"/>
                        </a:rPr>
                        <a:t>03/08/22</a:t>
                      </a:r>
                      <a:endParaRPr kumimoji="0" lang="en-US">
                        <a:latin typeface="Source Sans Pro"/>
                        <a:ea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10"/>
                  </a:ext>
                </a:extLst>
              </a:tr>
              <a:tr h="362504">
                <a:tc>
                  <a:txBody>
                    <a:bodyPr/>
                    <a:lstStyle/>
                    <a:p>
                      <a:pPr marL="0" marR="0" lvl="0" indent="0" algn="l" rtl="0">
                        <a:lnSpc>
                          <a:spcPct val="100000"/>
                        </a:lnSpc>
                        <a:spcBef>
                          <a:spcPts val="0"/>
                        </a:spcBef>
                        <a:spcAft>
                          <a:spcPts val="0"/>
                        </a:spcAft>
                        <a:buClr>
                          <a:schemeClr val="dk2"/>
                        </a:buClr>
                        <a:buSzPts val="1000"/>
                        <a:buFont typeface="Source Sans Pro"/>
                        <a:buNone/>
                      </a:pPr>
                      <a:r>
                        <a:rPr lang="en-US" sz="1000" b="0" i="0" u="none" strike="noStrike" cap="none">
                          <a:solidFill>
                            <a:schemeClr val="dk2"/>
                          </a:solidFill>
                          <a:latin typeface="Source Sans Pro"/>
                          <a:ea typeface="Source Sans Pro"/>
                          <a:cs typeface="Source Sans Pro"/>
                          <a:sym typeface="Source Sans Pro"/>
                        </a:rPr>
                        <a:t>Tech</a:t>
                      </a:r>
                      <a:endParaRPr sz="1000" b="0" i="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1000" b="1" i="0" u="none" strike="noStrike" cap="none">
                          <a:solidFill>
                            <a:schemeClr val="bg2"/>
                          </a:solidFill>
                          <a:latin typeface="Source Sans Pro"/>
                          <a:ea typeface="Source Sans Pro"/>
                          <a:hlinkClick r:id="rId30"/>
                        </a:rPr>
                        <a:t>#37028 Write POC for the script to get data from flat file to database</a:t>
                      </a:r>
                      <a:endParaRPr sz="1000" b="1" i="0" u="none" strike="noStrike" cap="none">
                        <a:solidFill>
                          <a:schemeClr val="bg2"/>
                        </a:solidFill>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00"/>
                        <a:buFont typeface="Source Sans Pro"/>
                        <a:buNone/>
                      </a:pPr>
                      <a:r>
                        <a:rPr lang="en-US" sz="1000" b="0" i="0" u="none" strike="noStrike" cap="none">
                          <a:solidFill>
                            <a:schemeClr val="dk2"/>
                          </a:solidFill>
                          <a:latin typeface="Source Sans Pro"/>
                          <a:ea typeface="Source Sans Pro"/>
                          <a:cs typeface="Source Sans Pro"/>
                          <a:sym typeface="Source Sans Pro"/>
                        </a:rPr>
                        <a:t>8</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00"/>
                        <a:buFont typeface="Source Sans Pro"/>
                        <a:buNone/>
                      </a:pPr>
                      <a:r>
                        <a:rPr lang="en-US" sz="1000" b="0" i="0" u="none" strike="noStrike" cap="none">
                          <a:solidFill>
                            <a:schemeClr val="dk2"/>
                          </a:solidFill>
                          <a:latin typeface="Source Sans Pro"/>
                          <a:ea typeface="Source Sans Pro"/>
                          <a:cs typeface="Source Sans Pro"/>
                          <a:sym typeface="Source Sans Pro"/>
                        </a:rPr>
                        <a:t>Teagan</a:t>
                      </a:r>
                      <a:endParaRPr sz="1000" b="0" i="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eaLnBrk="1" fontAlgn="auto" latinLnBrk="0" hangingPunct="1">
                        <a:lnSpc>
                          <a:spcPct val="100000"/>
                        </a:lnSpc>
                        <a:spcBef>
                          <a:spcPts val="0"/>
                        </a:spcBef>
                        <a:spcAft>
                          <a:spcPts val="0"/>
                        </a:spcAft>
                        <a:buClr>
                          <a:srgbClr val="202120"/>
                        </a:buClr>
                        <a:buSzPts val="800"/>
                        <a:buFont typeface="Noto Sans Symbols"/>
                        <a:buChar char="▪"/>
                      </a:pPr>
                      <a:r>
                        <a:rPr lang="en-US" sz="1000" b="0" i="0" u="none" strike="noStrike" kern="0" cap="none" spc="0" normalizeH="0" baseline="0" noProof="0" dirty="0">
                          <a:ln>
                            <a:noFill/>
                          </a:ln>
                          <a:solidFill>
                            <a:srgbClr val="202120"/>
                          </a:solidFill>
                          <a:effectLst/>
                          <a:uLnTx/>
                          <a:uFillTx/>
                          <a:latin typeface="Source Sans Pro"/>
                          <a:ea typeface="Source Sans Pro"/>
                          <a:hlinkClick r:id="rId27"/>
                        </a:rPr>
                        <a:t>GitHub Branch</a:t>
                      </a:r>
                      <a:endParaRPr kumimoji="0" lang="en-US" sz="1000" b="0" i="0" u="none" strike="noStrike" kern="0" cap="none" spc="0" normalizeH="0" baseline="0" noProof="0" dirty="0">
                        <a:ln>
                          <a:noFill/>
                        </a:ln>
                        <a:solidFill>
                          <a:srgbClr val="000000"/>
                        </a:solidFill>
                        <a:effectLst/>
                        <a:uLnTx/>
                        <a:uFillTx/>
                        <a:latin typeface="Source Sans Pro"/>
                        <a:ea typeface="Source Sans Pro"/>
                        <a:cs typeface="Arial"/>
                        <a:sym typeface="Arial"/>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US" sz="1000" b="0" i="0" u="none" strike="noStrike" cap="none" noProof="0">
                          <a:solidFill>
                            <a:srgbClr val="303A46"/>
                          </a:solidFill>
                          <a:latin typeface="Source Sans Pro"/>
                          <a:ea typeface="Source Sans Pro"/>
                        </a:rPr>
                        <a:t>03/08/22</a:t>
                      </a:r>
                      <a:endParaRPr>
                        <a:latin typeface="Source Sans Pro"/>
                        <a:ea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a:ea typeface="Source Sans Pro"/>
                          <a:cs typeface="Source Sans Pro"/>
                          <a:sym typeface="Source Sans Pro"/>
                        </a:rPr>
                        <a:t>✓</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2768401605"/>
                  </a:ext>
                </a:extLst>
              </a:tr>
            </a:tbl>
          </a:graphicData>
        </a:graphic>
      </p:graphicFrame>
      <p:sp>
        <p:nvSpPr>
          <p:cNvPr id="695" name="Google Shape;695;p2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Source Sans Pro"/>
                <a:sym typeface="Source Sans Pro"/>
              </a:rPr>
              <a:t>Sprint 3 Deliverables</a:t>
            </a:r>
            <a:endParaRPr sz="1800">
              <a:solidFill>
                <a:schemeClr val="dk1"/>
              </a:solidFill>
              <a:latin typeface="Calibri"/>
              <a:ea typeface="Calibri"/>
              <a:cs typeface="Calibri"/>
              <a:sym typeface="Calibri"/>
            </a:endParaRPr>
          </a:p>
        </p:txBody>
      </p:sp>
      <p:sp>
        <p:nvSpPr>
          <p:cNvPr id="4" name="Google Shape;337;p6">
            <a:extLst>
              <a:ext uri="{FF2B5EF4-FFF2-40B4-BE49-F238E27FC236}">
                <a16:creationId xmlns:a16="http://schemas.microsoft.com/office/drawing/2014/main" id="{9AFC4AAF-F922-425A-B866-F5429471114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3 Demo</a:t>
            </a:r>
            <a:endParaRPr sz="1200" b="0" i="0" u="none" strike="noStrike" cap="none">
              <a:solidFill>
                <a:srgbClr val="747C74"/>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5"/>
        <p:cNvGrpSpPr/>
        <p:nvPr/>
      </p:nvGrpSpPr>
      <p:grpSpPr>
        <a:xfrm>
          <a:off x="0" y="0"/>
          <a:ext cx="0" cy="0"/>
          <a:chOff x="0" y="0"/>
          <a:chExt cx="0" cy="0"/>
        </a:xfrm>
      </p:grpSpPr>
      <p:sp>
        <p:nvSpPr>
          <p:cNvPr id="241" name="Google Shape;241;p3"/>
          <p:cNvSpPr txBox="1">
            <a:spLocks noGrp="1"/>
          </p:cNvSpPr>
          <p:nvPr>
            <p:ph type="title"/>
          </p:nvPr>
        </p:nvSpPr>
        <p:spPr>
          <a:xfrm>
            <a:off x="320246" y="773318"/>
            <a:ext cx="4334881" cy="37415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385F"/>
              </a:buClr>
              <a:buSzPts val="3200"/>
              <a:buFont typeface="PT Serif"/>
              <a:buNone/>
            </a:pPr>
            <a:r>
              <a:rPr lang="en-US" sz="3200">
                <a:solidFill>
                  <a:srgbClr val="00385F"/>
                </a:solidFill>
              </a:rPr>
              <a:t>At the end of each sprint on Tuesdays, the team will run sprint reviews to showcase the sprint’s work for approval.</a:t>
            </a:r>
            <a:br>
              <a:rPr lang="en-US" sz="3200">
                <a:solidFill>
                  <a:srgbClr val="00385F"/>
                </a:solidFill>
              </a:rPr>
            </a:br>
            <a:r>
              <a:rPr lang="en-US" sz="3200">
                <a:solidFill>
                  <a:srgbClr val="00385F"/>
                </a:solidFill>
              </a:rPr>
              <a:t>The purpose of this meeting is:</a:t>
            </a:r>
            <a:endParaRPr/>
          </a:p>
        </p:txBody>
      </p:sp>
      <p:sp>
        <p:nvSpPr>
          <p:cNvPr id="244" name="Google Shape;244;p3"/>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03-08 Sprint 3 Demo</a:t>
            </a:r>
            <a:endParaRPr sz="1800" b="0" i="0" u="none" strike="noStrike" cap="none">
              <a:solidFill>
                <a:srgbClr val="747C74"/>
              </a:solidFill>
              <a:latin typeface="Calibri"/>
              <a:ea typeface="Calibri"/>
              <a:cs typeface="Calibri"/>
              <a:sym typeface="Calibri"/>
            </a:endParaRPr>
          </a:p>
        </p:txBody>
      </p:sp>
      <p:sp>
        <p:nvSpPr>
          <p:cNvPr id="245" name="Google Shape;245;p3"/>
          <p:cNvSpPr txBox="1"/>
          <p:nvPr/>
        </p:nvSpPr>
        <p:spPr>
          <a:xfrm>
            <a:off x="327680" y="406667"/>
            <a:ext cx="4246607" cy="3666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1400" b="0" i="0" u="none" strike="noStrike" cap="none">
                <a:solidFill>
                  <a:schemeClr val="dk2"/>
                </a:solidFill>
                <a:latin typeface="Source Sans Pro"/>
                <a:ea typeface="Source Sans Pro"/>
                <a:cs typeface="Source Sans Pro"/>
                <a:sym typeface="Source Sans Pro"/>
              </a:rPr>
              <a:t>WELCOME TO THE SPRINT 3 DEMO</a:t>
            </a:r>
            <a:endParaRPr/>
          </a:p>
        </p:txBody>
      </p:sp>
      <p:grpSp>
        <p:nvGrpSpPr>
          <p:cNvPr id="4" name="Group 3">
            <a:extLst>
              <a:ext uri="{FF2B5EF4-FFF2-40B4-BE49-F238E27FC236}">
                <a16:creationId xmlns:a16="http://schemas.microsoft.com/office/drawing/2014/main" id="{E7DEC4A7-87FF-4529-9F52-6192C114B9EF}"/>
              </a:ext>
            </a:extLst>
          </p:cNvPr>
          <p:cNvGrpSpPr/>
          <p:nvPr/>
        </p:nvGrpSpPr>
        <p:grpSpPr>
          <a:xfrm>
            <a:off x="5638800" y="-7257"/>
            <a:ext cx="6560457" cy="6887028"/>
            <a:chOff x="5638800" y="0"/>
            <a:chExt cx="6560457" cy="6887028"/>
          </a:xfrm>
        </p:grpSpPr>
        <p:grpSp>
          <p:nvGrpSpPr>
            <p:cNvPr id="236" name="Google Shape;236;p3"/>
            <p:cNvGrpSpPr/>
            <p:nvPr/>
          </p:nvGrpSpPr>
          <p:grpSpPr>
            <a:xfrm>
              <a:off x="6094945" y="0"/>
              <a:ext cx="6104312" cy="6887028"/>
              <a:chOff x="5219700" y="0"/>
              <a:chExt cx="6972300" cy="6887028"/>
            </a:xfrm>
          </p:grpSpPr>
          <p:sp>
            <p:nvSpPr>
              <p:cNvPr id="237" name="Google Shape;237;p3"/>
              <p:cNvSpPr/>
              <p:nvPr/>
            </p:nvSpPr>
            <p:spPr>
              <a:xfrm>
                <a:off x="5219700" y="2286000"/>
                <a:ext cx="6972300" cy="2228850"/>
              </a:xfrm>
              <a:prstGeom prst="rect">
                <a:avLst/>
              </a:prstGeom>
              <a:solidFill>
                <a:srgbClr val="B9CC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nvGrpSpPr>
              <p:cNvPr id="238" name="Google Shape;238;p3"/>
              <p:cNvGrpSpPr/>
              <p:nvPr/>
            </p:nvGrpSpPr>
            <p:grpSpPr>
              <a:xfrm>
                <a:off x="5219700" y="0"/>
                <a:ext cx="6972300" cy="6887028"/>
                <a:chOff x="5219700" y="0"/>
                <a:chExt cx="6972300" cy="6682968"/>
              </a:xfrm>
            </p:grpSpPr>
            <p:sp>
              <p:nvSpPr>
                <p:cNvPr id="239" name="Google Shape;239;p3"/>
                <p:cNvSpPr/>
                <p:nvPr/>
              </p:nvSpPr>
              <p:spPr>
                <a:xfrm>
                  <a:off x="5244567" y="4375777"/>
                  <a:ext cx="6939144" cy="2307191"/>
                </a:xfrm>
                <a:prstGeom prst="rect">
                  <a:avLst/>
                </a:prstGeom>
                <a:solidFill>
                  <a:srgbClr val="88A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sp>
              <p:nvSpPr>
                <p:cNvPr id="240" name="Google Shape;240;p3"/>
                <p:cNvSpPr/>
                <p:nvPr/>
              </p:nvSpPr>
              <p:spPr>
                <a:xfrm>
                  <a:off x="5219700" y="0"/>
                  <a:ext cx="6972300" cy="22288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grpSp>
        <p:sp>
          <p:nvSpPr>
            <p:cNvPr id="3" name="Rectangle 2">
              <a:extLst>
                <a:ext uri="{FF2B5EF4-FFF2-40B4-BE49-F238E27FC236}">
                  <a16:creationId xmlns:a16="http://schemas.microsoft.com/office/drawing/2014/main" id="{E9193AB1-7F31-4DA8-91B4-725C6981F2BF}"/>
                </a:ext>
              </a:extLst>
            </p:cNvPr>
            <p:cNvSpPr/>
            <p:nvPr/>
          </p:nvSpPr>
          <p:spPr>
            <a:xfrm>
              <a:off x="5638800" y="3629"/>
              <a:ext cx="493486" cy="68652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3" name="Google Shape;243;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chemeClr val="lt1"/>
              </a:buClr>
              <a:buSzPts val="1200"/>
              <a:buFont typeface="Source Sans Pro"/>
              <a:buNone/>
            </a:pPr>
            <a:r>
              <a:rPr lang="en-US" sz="1200" b="0" i="0" u="none" strike="noStrike" cap="none">
                <a:solidFill>
                  <a:schemeClr val="lt1"/>
                </a:solidFill>
                <a:latin typeface="Source Sans Pro"/>
                <a:ea typeface="Source Sans Pro"/>
                <a:cs typeface="Source Sans Pro"/>
                <a:sym typeface="Source Sans Pro"/>
              </a:rPr>
              <a:t>Introduction</a:t>
            </a:r>
            <a:endParaRPr sz="1800" b="0" i="0" u="none" strike="noStrike" cap="none">
              <a:solidFill>
                <a:schemeClr val="lt1"/>
              </a:solidFill>
              <a:latin typeface="Calibri"/>
              <a:ea typeface="Calibri"/>
              <a:cs typeface="Calibri"/>
              <a:sym typeface="Calibri"/>
            </a:endParaRPr>
          </a:p>
        </p:txBody>
      </p:sp>
      <p:pic>
        <p:nvPicPr>
          <p:cNvPr id="246" name="Google Shape;246;p3"/>
          <p:cNvPicPr preferRelativeResize="0"/>
          <p:nvPr/>
        </p:nvPicPr>
        <p:blipFill rotWithShape="1">
          <a:blip r:embed="rId3">
            <a:alphaModFix/>
          </a:blip>
          <a:srcRect/>
          <a:stretch/>
        </p:blipFill>
        <p:spPr>
          <a:xfrm>
            <a:off x="10779955" y="664139"/>
            <a:ext cx="964943" cy="947280"/>
          </a:xfrm>
          <a:prstGeom prst="rect">
            <a:avLst/>
          </a:prstGeom>
          <a:noFill/>
          <a:ln>
            <a:noFill/>
          </a:ln>
        </p:spPr>
      </p:pic>
      <p:pic>
        <p:nvPicPr>
          <p:cNvPr id="247" name="Google Shape;247;p3"/>
          <p:cNvPicPr preferRelativeResize="0"/>
          <p:nvPr/>
        </p:nvPicPr>
        <p:blipFill rotWithShape="1">
          <a:blip r:embed="rId4">
            <a:alphaModFix/>
          </a:blip>
          <a:srcRect/>
          <a:stretch/>
        </p:blipFill>
        <p:spPr>
          <a:xfrm>
            <a:off x="10778416" y="3014524"/>
            <a:ext cx="1023366" cy="967026"/>
          </a:xfrm>
          <a:prstGeom prst="rect">
            <a:avLst/>
          </a:prstGeom>
          <a:noFill/>
          <a:ln>
            <a:noFill/>
          </a:ln>
        </p:spPr>
      </p:pic>
      <p:pic>
        <p:nvPicPr>
          <p:cNvPr id="248" name="Google Shape;248;p3"/>
          <p:cNvPicPr preferRelativeResize="0"/>
          <p:nvPr/>
        </p:nvPicPr>
        <p:blipFill rotWithShape="1">
          <a:blip r:embed="rId5">
            <a:alphaModFix/>
          </a:blip>
          <a:srcRect/>
          <a:stretch/>
        </p:blipFill>
        <p:spPr>
          <a:xfrm>
            <a:off x="10922884" y="5224437"/>
            <a:ext cx="850016" cy="833846"/>
          </a:xfrm>
          <a:prstGeom prst="rect">
            <a:avLst/>
          </a:prstGeom>
          <a:noFill/>
          <a:ln>
            <a:noFill/>
          </a:ln>
        </p:spPr>
      </p:pic>
      <p:grpSp>
        <p:nvGrpSpPr>
          <p:cNvPr id="249" name="Google Shape;249;p3"/>
          <p:cNvGrpSpPr/>
          <p:nvPr/>
        </p:nvGrpSpPr>
        <p:grpSpPr>
          <a:xfrm>
            <a:off x="6547644" y="870177"/>
            <a:ext cx="4105095" cy="1367695"/>
            <a:chOff x="409856" y="3859645"/>
            <a:chExt cx="4105095" cy="1367695"/>
          </a:xfrm>
        </p:grpSpPr>
        <p:sp>
          <p:nvSpPr>
            <p:cNvPr id="250" name="Google Shape;250;p3"/>
            <p:cNvSpPr txBox="1"/>
            <p:nvPr/>
          </p:nvSpPr>
          <p:spPr>
            <a:xfrm>
              <a:off x="409856" y="3859645"/>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1</a:t>
              </a:r>
              <a:endParaRPr sz="4000" b="0" i="0" u="none" strike="noStrike" cap="none">
                <a:solidFill>
                  <a:srgbClr val="000000"/>
                </a:solidFill>
                <a:latin typeface="Arial"/>
                <a:ea typeface="Arial"/>
                <a:cs typeface="Arial"/>
                <a:sym typeface="Arial"/>
              </a:endParaRPr>
            </a:p>
          </p:txBody>
        </p:sp>
        <p:sp>
          <p:nvSpPr>
            <p:cNvPr id="251" name="Google Shape;251;p3"/>
            <p:cNvSpPr txBox="1"/>
            <p:nvPr/>
          </p:nvSpPr>
          <p:spPr>
            <a:xfrm>
              <a:off x="1011985" y="3891395"/>
              <a:ext cx="3502966" cy="133594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demo the accomplishments or functionality that was built over the past sprint</a:t>
              </a:r>
              <a:endParaRPr sz="1800" b="0" i="0" u="none" strike="noStrike" cap="none">
                <a:solidFill>
                  <a:srgbClr val="000000"/>
                </a:solidFill>
                <a:latin typeface="Arial"/>
                <a:ea typeface="Arial"/>
                <a:cs typeface="Arial"/>
                <a:sym typeface="Arial"/>
              </a:endParaRPr>
            </a:p>
          </p:txBody>
        </p:sp>
      </p:grpSp>
      <p:grpSp>
        <p:nvGrpSpPr>
          <p:cNvPr id="252" name="Google Shape;252;p3"/>
          <p:cNvGrpSpPr/>
          <p:nvPr/>
        </p:nvGrpSpPr>
        <p:grpSpPr>
          <a:xfrm>
            <a:off x="6547644" y="3218368"/>
            <a:ext cx="3875559" cy="1119574"/>
            <a:chOff x="4391305" y="3853294"/>
            <a:chExt cx="3875559" cy="1119574"/>
          </a:xfrm>
        </p:grpSpPr>
        <p:sp>
          <p:nvSpPr>
            <p:cNvPr id="253" name="Google Shape;253;p3"/>
            <p:cNvSpPr txBox="1"/>
            <p:nvPr/>
          </p:nvSpPr>
          <p:spPr>
            <a:xfrm>
              <a:off x="4986148" y="3895321"/>
              <a:ext cx="3280716" cy="107754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get feedback and insights early and often</a:t>
              </a:r>
              <a:endParaRPr sz="1800" b="0" i="0" u="none" strike="noStrike" cap="none">
                <a:solidFill>
                  <a:srgbClr val="000000"/>
                </a:solidFill>
                <a:latin typeface="Arial"/>
                <a:ea typeface="Arial"/>
                <a:cs typeface="Arial"/>
                <a:sym typeface="Arial"/>
              </a:endParaRPr>
            </a:p>
          </p:txBody>
        </p:sp>
        <p:sp>
          <p:nvSpPr>
            <p:cNvPr id="254" name="Google Shape;254;p3"/>
            <p:cNvSpPr txBox="1"/>
            <p:nvPr/>
          </p:nvSpPr>
          <p:spPr>
            <a:xfrm>
              <a:off x="4391305" y="3853294"/>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2</a:t>
              </a:r>
              <a:endParaRPr sz="4000" b="0" i="0" u="none" strike="noStrike" cap="none">
                <a:solidFill>
                  <a:srgbClr val="000000"/>
                </a:solidFill>
                <a:latin typeface="Arial"/>
                <a:ea typeface="Arial"/>
                <a:cs typeface="Arial"/>
                <a:sym typeface="Arial"/>
              </a:endParaRPr>
            </a:p>
          </p:txBody>
        </p:sp>
      </p:grpSp>
      <p:grpSp>
        <p:nvGrpSpPr>
          <p:cNvPr id="255" name="Google Shape;255;p3"/>
          <p:cNvGrpSpPr/>
          <p:nvPr/>
        </p:nvGrpSpPr>
        <p:grpSpPr>
          <a:xfrm>
            <a:off x="6547644" y="5301431"/>
            <a:ext cx="3757708" cy="1471024"/>
            <a:chOff x="8588654" y="3815193"/>
            <a:chExt cx="3757708" cy="1471024"/>
          </a:xfrm>
        </p:grpSpPr>
        <p:sp>
          <p:nvSpPr>
            <p:cNvPr id="256" name="Google Shape;256;p3"/>
            <p:cNvSpPr txBox="1"/>
            <p:nvPr/>
          </p:nvSpPr>
          <p:spPr>
            <a:xfrm>
              <a:off x="9179946" y="3857221"/>
              <a:ext cx="3166416" cy="1428996"/>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rgbClr val="202120"/>
                  </a:solidFill>
                  <a:latin typeface="PT Serif"/>
                  <a:ea typeface="PT Serif"/>
                  <a:cs typeface="PT Serif"/>
                  <a:sym typeface="PT Serif"/>
                </a:rPr>
                <a:t>To create transparency for anyone interested on the product and progress</a:t>
              </a:r>
              <a:endParaRPr sz="1800" b="0" i="0" u="none" strike="noStrike" cap="none">
                <a:solidFill>
                  <a:srgbClr val="202120"/>
                </a:solidFill>
                <a:latin typeface="Arial"/>
                <a:ea typeface="Arial"/>
                <a:cs typeface="Arial"/>
                <a:sym typeface="Arial"/>
              </a:endParaRPr>
            </a:p>
          </p:txBody>
        </p:sp>
        <p:sp>
          <p:nvSpPr>
            <p:cNvPr id="257" name="Google Shape;257;p3"/>
            <p:cNvSpPr txBox="1"/>
            <p:nvPr/>
          </p:nvSpPr>
          <p:spPr>
            <a:xfrm>
              <a:off x="8588654" y="3815193"/>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rgbClr val="202120"/>
                  </a:solidFill>
                  <a:latin typeface="PT Serif"/>
                  <a:ea typeface="PT Serif"/>
                  <a:cs typeface="PT Serif"/>
                  <a:sym typeface="PT Serif"/>
                </a:rPr>
                <a:t>3</a:t>
              </a:r>
              <a:endParaRPr sz="4000" b="0" i="0" u="none" strike="noStrike" cap="none">
                <a:solidFill>
                  <a:srgbClr val="202120"/>
                </a:solidFill>
                <a:latin typeface="Arial"/>
                <a:ea typeface="Arial"/>
                <a:cs typeface="Arial"/>
                <a:sym typeface="Arial"/>
              </a:endParaRPr>
            </a:p>
          </p:txBody>
        </p:sp>
      </p:grpSp>
      <p:sp>
        <p:nvSpPr>
          <p:cNvPr id="242" name="Google Shape;242;p3"/>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latin typeface="Source Sans Pro"/>
                <a:ea typeface="Source Sans Pro"/>
                <a:cs typeface="Source Sans Pro"/>
                <a:sym typeface="Source Sans Pro"/>
              </a:rPr>
              <a:t>3</a:t>
            </a:fld>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39F7FD-B9B1-4B3D-82B8-0B1D2490A0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51"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E339F7FD-B9B1-4B3D-82B8-0B1D2490A08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92" name="Google Shape;692;p20"/>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200"/>
              <a:t>Sprint 3 Deliverables (2 of 2)</a:t>
            </a:r>
          </a:p>
        </p:txBody>
      </p:sp>
      <p:sp>
        <p:nvSpPr>
          <p:cNvPr id="693" name="Google Shape;693;p2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30</a:t>
            </a:fld>
            <a:endParaRPr>
              <a:latin typeface="Source Sans Pro"/>
              <a:ea typeface="Source Sans Pro"/>
              <a:cs typeface="Source Sans Pro"/>
              <a:sym typeface="Source Sans Pro"/>
            </a:endParaRPr>
          </a:p>
        </p:txBody>
      </p:sp>
      <p:graphicFrame>
        <p:nvGraphicFramePr>
          <p:cNvPr id="694" name="Google Shape;694;p20"/>
          <p:cNvGraphicFramePr/>
          <p:nvPr>
            <p:extLst>
              <p:ext uri="{D42A27DB-BD31-4B8C-83A1-F6EECF244321}">
                <p14:modId xmlns:p14="http://schemas.microsoft.com/office/powerpoint/2010/main" val="1735626963"/>
              </p:ext>
            </p:extLst>
          </p:nvPr>
        </p:nvGraphicFramePr>
        <p:xfrm>
          <a:off x="431214" y="1030271"/>
          <a:ext cx="11329571" cy="4202984"/>
        </p:xfrm>
        <a:graphic>
          <a:graphicData uri="http://schemas.openxmlformats.org/drawingml/2006/table">
            <a:tbl>
              <a:tblPr>
                <a:noFill/>
                <a:tableStyleId>{1F4BC13E-62C9-4DB2-9D77-78E559E1D0AC}</a:tableStyleId>
              </a:tblPr>
              <a:tblGrid>
                <a:gridCol w="824272">
                  <a:extLst>
                    <a:ext uri="{9D8B030D-6E8A-4147-A177-3AD203B41FA5}">
                      <a16:colId xmlns:a16="http://schemas.microsoft.com/office/drawing/2014/main" val="20000"/>
                    </a:ext>
                  </a:extLst>
                </a:gridCol>
                <a:gridCol w="4085545">
                  <a:extLst>
                    <a:ext uri="{9D8B030D-6E8A-4147-A177-3AD203B41FA5}">
                      <a16:colId xmlns:a16="http://schemas.microsoft.com/office/drawing/2014/main" val="20001"/>
                    </a:ext>
                  </a:extLst>
                </a:gridCol>
                <a:gridCol w="747202">
                  <a:extLst>
                    <a:ext uri="{9D8B030D-6E8A-4147-A177-3AD203B41FA5}">
                      <a16:colId xmlns:a16="http://schemas.microsoft.com/office/drawing/2014/main" val="20002"/>
                    </a:ext>
                  </a:extLst>
                </a:gridCol>
                <a:gridCol w="776795">
                  <a:extLst>
                    <a:ext uri="{9D8B030D-6E8A-4147-A177-3AD203B41FA5}">
                      <a16:colId xmlns:a16="http://schemas.microsoft.com/office/drawing/2014/main" val="20003"/>
                    </a:ext>
                  </a:extLst>
                </a:gridCol>
                <a:gridCol w="1997474">
                  <a:extLst>
                    <a:ext uri="{9D8B030D-6E8A-4147-A177-3AD203B41FA5}">
                      <a16:colId xmlns:a16="http://schemas.microsoft.com/office/drawing/2014/main" val="20004"/>
                    </a:ext>
                  </a:extLst>
                </a:gridCol>
                <a:gridCol w="1538110">
                  <a:extLst>
                    <a:ext uri="{9D8B030D-6E8A-4147-A177-3AD203B41FA5}">
                      <a16:colId xmlns:a16="http://schemas.microsoft.com/office/drawing/2014/main" val="20005"/>
                    </a:ext>
                  </a:extLst>
                </a:gridCol>
                <a:gridCol w="1360173">
                  <a:extLst>
                    <a:ext uri="{9D8B030D-6E8A-4147-A177-3AD203B41FA5}">
                      <a16:colId xmlns:a16="http://schemas.microsoft.com/office/drawing/2014/main" val="20006"/>
                    </a:ext>
                  </a:extLst>
                </a:gridCol>
              </a:tblGrid>
              <a:tr h="362504">
                <a:tc>
                  <a:txBody>
                    <a:bodyPr/>
                    <a:lstStyle/>
                    <a:p>
                      <a:pPr marL="0" marR="0" lvl="0" indent="0" algn="l" rtl="0">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ESTIMATE</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WITH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SPRINT TEAM GOAL COMPLETED?</a:t>
                      </a:r>
                      <a:endParaRPr sz="1000">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extLst>
                  <a:ext uri="{0D108BD9-81ED-4DB2-BD59-A6C34878D82A}">
                    <a16:rowId xmlns:a16="http://schemas.microsoft.com/office/drawing/2014/main" val="10000"/>
                  </a:ext>
                </a:extLst>
              </a:tr>
              <a:tr h="548640">
                <a:tc>
                  <a:txBody>
                    <a:bodyPr/>
                    <a:lstStyle/>
                    <a:p>
                      <a:pPr marL="0" marR="0" lvl="0" indent="0" algn="l" rtl="0">
                        <a:lnSpc>
                          <a:spcPct val="100000"/>
                        </a:lnSpc>
                        <a:spcBef>
                          <a:spcPts val="0"/>
                        </a:spcBef>
                        <a:spcAft>
                          <a:spcPts val="0"/>
                        </a:spcAft>
                        <a:buSzPts val="1050"/>
                        <a:buFont typeface="PT Serif"/>
                        <a:buNone/>
                      </a:pPr>
                      <a:r>
                        <a:rPr lang="en-US" sz="1000" b="0" i="0" u="none" strike="noStrike" cap="none">
                          <a:solidFill>
                            <a:schemeClr val="dk2"/>
                          </a:solidFill>
                          <a:latin typeface="Source Sans Pro"/>
                          <a:ea typeface="Source Sans Pro"/>
                          <a:cs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SzPts val="1000"/>
                        <a:buFont typeface="Calibri"/>
                        <a:buNone/>
                      </a:pPr>
                      <a:r>
                        <a:rPr lang="en-US" sz="1000" b="1" u="none">
                          <a:solidFill>
                            <a:schemeClr val="bg2"/>
                          </a:solidFill>
                          <a:latin typeface="Source Sans Pro"/>
                          <a:ea typeface="Source Sans Pro"/>
                          <a:sym typeface="Source Sans Pro SemiBold"/>
                          <a:hlinkClick r:id="rId7"/>
                        </a:rPr>
                        <a:t>#</a:t>
                      </a:r>
                      <a:r>
                        <a:rPr lang="en-US" sz="1000" b="1" u="none">
                          <a:solidFill>
                            <a:schemeClr val="bg2"/>
                          </a:solidFill>
                          <a:latin typeface="Source Sans Pro"/>
                          <a:ea typeface="Source Sans Pro"/>
                          <a:hlinkClick r:id="rId7"/>
                        </a:rPr>
                        <a:t>36447 As a Veteran, if I'm not logged in, I want to be redirected to login to be able to download the form</a:t>
                      </a:r>
                      <a:endParaRPr sz="1000" b="1" u="none">
                        <a:solidFill>
                          <a:schemeClr val="bg2"/>
                        </a:solidFill>
                        <a:latin typeface="Source Sans Pro"/>
                        <a:ea typeface="Source Sans Pro"/>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SzPts val="1050"/>
                        <a:buFont typeface="PT Serif"/>
                        <a:buNone/>
                      </a:pPr>
                      <a:r>
                        <a:rPr lang="en-US" sz="1000" u="none" strike="noStrike" cap="none">
                          <a:latin typeface="Source Sans Pro"/>
                          <a:ea typeface="Source Sans Pro"/>
                          <a:cs typeface="Source Sans Pro"/>
                        </a:rPr>
                        <a:t>2</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SzPts val="1050"/>
                        <a:buFont typeface="PT Serif"/>
                        <a:buNone/>
                      </a:pPr>
                      <a:r>
                        <a:rPr lang="en-US" sz="1000" b="0" i="0" u="none" strike="noStrike" cap="none">
                          <a:solidFill>
                            <a:schemeClr val="dk2"/>
                          </a:solidFill>
                          <a:latin typeface="Source Sans Pro"/>
                          <a:ea typeface="Source Sans Pro"/>
                          <a:cs typeface="Source Sans Pro"/>
                        </a:rPr>
                        <a:t>Nadya</a:t>
                      </a:r>
                      <a:endParaRPr sz="1000" b="0" i="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rgbClr val="202120"/>
                        </a:buClr>
                        <a:buSzPts val="800"/>
                        <a:buFont typeface="Noto Sans Symbols"/>
                        <a:buChar char="▪"/>
                      </a:pPr>
                      <a:r>
                        <a:rPr lang="en-US" sz="1000" b="0" i="0" u="none" strike="noStrike" kern="0" cap="none" spc="0" normalizeH="0" baseline="0" noProof="0">
                          <a:ln>
                            <a:noFill/>
                          </a:ln>
                          <a:solidFill>
                            <a:srgbClr val="202120"/>
                          </a:solidFill>
                          <a:effectLst/>
                          <a:uLnTx/>
                          <a:uFillTx/>
                          <a:latin typeface="Source Sans Pro"/>
                          <a:ea typeface="Source Sans Pro"/>
                          <a:hlinkClick r:id="rId8"/>
                        </a:rPr>
                        <a:t>Video in Mural</a:t>
                      </a:r>
                      <a:endParaRPr lang="en-US" sz="1000" b="0" i="0" u="none" strike="noStrike" kern="0" cap="none" spc="0" normalizeH="0" baseline="0" noProof="0">
                        <a:ln>
                          <a:noFill/>
                        </a:ln>
                        <a:solidFill>
                          <a:srgbClr val="202120"/>
                        </a:solidFill>
                        <a:effectLst/>
                        <a:uLnTx/>
                        <a:uFillTx/>
                        <a:latin typeface="Source Sans Pro"/>
                        <a:ea typeface="Source Sans Pro"/>
                        <a:hlinkClick r:id="rId8">
                          <a:extLst>
                            <a:ext uri="{A12FA001-AC4F-418D-AE19-62706E023703}">
                              <ahyp:hlinkClr xmlns:ahyp="http://schemas.microsoft.com/office/drawing/2018/hyperlinkcolor" val="tx"/>
                            </a:ext>
                          </a:extLst>
                        </a:hlinkClick>
                      </a:endParaRPr>
                    </a:p>
                    <a:p>
                      <a:pPr marL="120650" marR="0" lvl="0" indent="-120650" algn="l">
                        <a:lnSpc>
                          <a:spcPct val="100000"/>
                        </a:lnSpc>
                        <a:spcBef>
                          <a:spcPts val="0"/>
                        </a:spcBef>
                        <a:spcAft>
                          <a:spcPts val="0"/>
                        </a:spcAft>
                        <a:buClr>
                          <a:srgbClr val="202120"/>
                        </a:buClr>
                        <a:buSzPts val="800"/>
                        <a:buFont typeface="Noto Sans Symbols"/>
                        <a:buChar char="▪"/>
                      </a:pPr>
                      <a:r>
                        <a:rPr lang="en-US" sz="1000" b="0" i="0" u="none" strike="noStrike" kern="0" cap="none" spc="0" normalizeH="0" baseline="0" noProof="0">
                          <a:ln>
                            <a:noFill/>
                          </a:ln>
                          <a:solidFill>
                            <a:srgbClr val="202120"/>
                          </a:solidFill>
                          <a:effectLst/>
                          <a:uLnTx/>
                          <a:uFillTx/>
                          <a:latin typeface="Source Sans Pro"/>
                          <a:ea typeface="Source Sans Pro"/>
                          <a:hlinkClick r:id="rId9"/>
                        </a:rPr>
                        <a:t>GitHub Branch</a:t>
                      </a:r>
                      <a:endParaRPr lang="en-US" sz="1000" b="0" i="0" u="none" strike="noStrike" kern="0" cap="none" spc="0" normalizeH="0" baseline="0" noProof="0">
                        <a:ln>
                          <a:noFill/>
                        </a:ln>
                        <a:solidFill>
                          <a:srgbClr val="202120"/>
                        </a:solidFill>
                        <a:effectLst/>
                        <a:uLnTx/>
                        <a:uFillTx/>
                        <a:latin typeface="Source Sans Pro"/>
                        <a:ea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solidFill>
                        <a:schemeClr val="tx1">
                          <a:lumMod val="25000"/>
                          <a:lumOff val="75000"/>
                        </a:schemeClr>
                      </a:solidFill>
                      <a:prstDash val="solid"/>
                      <a:round/>
                      <a:headEnd type="none" w="sm" len="sm"/>
                      <a:tailEnd type="none" w="sm" len="sm"/>
                    </a:lnB>
                  </a:tcPr>
                </a:tc>
                <a:tc>
                  <a:txBody>
                    <a:bodyPr/>
                    <a:lstStyle/>
                    <a:p>
                      <a:pPr marL="0" marR="0" lvl="0" indent="0" algn="l" defTabSz="914400">
                        <a:lnSpc>
                          <a:spcPct val="100000"/>
                        </a:lnSpc>
                        <a:spcBef>
                          <a:spcPts val="0"/>
                        </a:spcBef>
                        <a:spcAft>
                          <a:spcPts val="0"/>
                        </a:spcAft>
                        <a:buNone/>
                        <a:tabLst/>
                        <a:defRPr/>
                      </a:pPr>
                      <a:r>
                        <a:rPr lang="en-US" sz="1000" b="0" i="0" u="none" strike="noStrike" kern="0" cap="none" spc="0" normalizeH="0" baseline="0" noProof="0">
                          <a:ln>
                            <a:noFill/>
                          </a:ln>
                          <a:solidFill>
                            <a:srgbClr val="303A46"/>
                          </a:solidFill>
                          <a:effectLst/>
                          <a:uLnTx/>
                          <a:uFillTx/>
                          <a:latin typeface="Source Sans Pro"/>
                          <a:ea typeface="Source Sans Pro"/>
                        </a:rPr>
                        <a:t>03/08/22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solidFill>
                        <a:schemeClr val="tx1">
                          <a:lumMod val="25000"/>
                          <a:lumOff val="75000"/>
                        </a:schemeClr>
                      </a:solidFill>
                      <a:prstDash val="solid"/>
                      <a:round/>
                      <a:headEnd type="none" w="sm" len="sm"/>
                      <a:tailEnd type="none" w="sm" len="sm"/>
                    </a:lnB>
                  </a:tcPr>
                </a:tc>
                <a:tc>
                  <a:txBody>
                    <a:bodyPr/>
                    <a:lstStyle/>
                    <a:p>
                      <a:pPr marL="0" marR="0" lvl="0" indent="0" algn="ctr" defTabSz="914400" rtl="0">
                        <a:lnSpc>
                          <a:spcPct val="100000"/>
                        </a:lnSpc>
                        <a:spcBef>
                          <a:spcPts val="0"/>
                        </a:spcBef>
                        <a:spcAft>
                          <a:spcPts val="0"/>
                        </a:spcAft>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endParaRPr kumimoji="0" lang="en-US">
                        <a:latin typeface="Source Sans Pro"/>
                        <a:ea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1"/>
                  </a:ext>
                </a:extLst>
              </a:tr>
              <a:tr h="548640">
                <a:tc>
                  <a:txBody>
                    <a:bodyPr/>
                    <a:lstStyle/>
                    <a:p>
                      <a:pPr marL="0" marR="0" lvl="0" indent="0" algn="l" rtl="0">
                        <a:lnSpc>
                          <a:spcPct val="100000"/>
                        </a:lnSpc>
                        <a:spcBef>
                          <a:spcPts val="0"/>
                        </a:spcBef>
                        <a:spcAft>
                          <a:spcPts val="0"/>
                        </a:spcAft>
                        <a:buSzPts val="1050"/>
                        <a:buFont typeface="PT Serif"/>
                        <a:buNone/>
                      </a:pPr>
                      <a:r>
                        <a:rPr lang="en-US" sz="1000" b="0" i="0" u="none" strike="noStrike" cap="none">
                          <a:solidFill>
                            <a:schemeClr val="dk2"/>
                          </a:solidFill>
                          <a:latin typeface="Source Sans Pro"/>
                          <a:ea typeface="Source Sans Pro"/>
                          <a:cs typeface="Source Sans Pro"/>
                        </a:rPr>
                        <a:t>Tech</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SzPts val="1050"/>
                        <a:buFont typeface="PT Serif"/>
                        <a:buNone/>
                      </a:pPr>
                      <a:r>
                        <a:rPr lang="en-US" sz="1000" b="1" i="0" u="none" strike="noStrike" cap="none">
                          <a:solidFill>
                            <a:schemeClr val="bg2"/>
                          </a:solidFill>
                          <a:latin typeface="Source Sans Pro"/>
                          <a:ea typeface="Source Sans Pro"/>
                          <a:hlinkClick r:id="rId10"/>
                        </a:rPr>
                        <a:t>#36153 As a Veteran, I want to easily understand what this form is so I know why I need it</a:t>
                      </a:r>
                      <a:endParaRPr sz="1000" b="1" i="0" u="none" strike="noStrike" cap="none">
                        <a:solidFill>
                          <a:schemeClr val="bg2"/>
                        </a:solidFill>
                        <a:latin typeface="Source Sans Pro"/>
                        <a:ea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SzPts val="1050"/>
                        <a:buFont typeface="PT Serif"/>
                        <a:buNone/>
                      </a:pPr>
                      <a:r>
                        <a:rPr lang="en-US" sz="1000" u="none" strike="noStrike" cap="none">
                          <a:latin typeface="Source Sans Pro"/>
                          <a:ea typeface="Source Sans Pro"/>
                          <a:cs typeface="Source Sans Pro"/>
                        </a:rPr>
                        <a:t>1</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SzPts val="1050"/>
                        <a:buFont typeface="PT Serif"/>
                        <a:buNone/>
                      </a:pPr>
                      <a:r>
                        <a:rPr lang="en-US" sz="1000" u="none" strike="noStrike" cap="none">
                          <a:latin typeface="Source Sans Pro"/>
                          <a:ea typeface="Source Sans Pro"/>
                          <a:cs typeface="Source Sans Pro"/>
                        </a:rPr>
                        <a:t>Nadya</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rgbClr val="000000"/>
                        </a:buClr>
                        <a:buSzPts val="800"/>
                        <a:buFont typeface="Noto Sans Symbols,Sans-Serif"/>
                        <a:buChar char="▪"/>
                      </a:pPr>
                      <a:r>
                        <a:rPr lang="en-US" sz="1000" b="0" i="0" u="none" strike="noStrike" cap="none" noProof="0">
                          <a:solidFill>
                            <a:srgbClr val="202120"/>
                          </a:solidFill>
                          <a:hlinkClick r:id="rId8"/>
                        </a:rPr>
                        <a:t>Video in Mural</a:t>
                      </a:r>
                      <a:endParaRPr lang="en-US" sz="1000" b="0" i="0" u="none" strike="noStrike" cap="none" noProof="0"/>
                    </a:p>
                    <a:p>
                      <a:pPr marL="120650" marR="0" lvl="0" indent="-120650" algn="l">
                        <a:lnSpc>
                          <a:spcPct val="100000"/>
                        </a:lnSpc>
                        <a:spcBef>
                          <a:spcPts val="0"/>
                        </a:spcBef>
                        <a:spcAft>
                          <a:spcPts val="0"/>
                        </a:spcAft>
                        <a:buClr>
                          <a:srgbClr val="202120"/>
                        </a:buClr>
                        <a:buSzPts val="800"/>
                        <a:buFont typeface="Noto Sans Symbols"/>
                        <a:buChar char="▪"/>
                      </a:pPr>
                      <a:r>
                        <a:rPr lang="en-US" sz="1000" b="0" i="0" u="none" strike="noStrike" cap="none" noProof="0">
                          <a:solidFill>
                            <a:srgbClr val="202120"/>
                          </a:solidFill>
                          <a:latin typeface="Source Sans Pro"/>
                          <a:ea typeface="Source Sans Pro"/>
                          <a:hlinkClick r:id="rId9"/>
                        </a:rPr>
                        <a:t>GitHub Branch</a:t>
                      </a:r>
                      <a:endParaRPr lang="en-US" sz="1000" u="none">
                        <a:latin typeface="Source Sans Pro"/>
                        <a:ea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a:lnSpc>
                          <a:spcPct val="100000"/>
                        </a:lnSpc>
                        <a:spcBef>
                          <a:spcPts val="0"/>
                        </a:spcBef>
                        <a:spcAft>
                          <a:spcPts val="0"/>
                        </a:spcAft>
                        <a:buNone/>
                        <a:tabLst/>
                        <a:defRPr/>
                      </a:pPr>
                      <a:r>
                        <a:rPr lang="en-US" sz="1000" b="0" i="0" u="none" strike="noStrike" kern="0" cap="none" spc="0" normalizeH="0" baseline="0" noProof="0">
                          <a:ln>
                            <a:noFill/>
                          </a:ln>
                          <a:solidFill>
                            <a:srgbClr val="303A46"/>
                          </a:solidFill>
                          <a:effectLst/>
                          <a:uLnTx/>
                          <a:uFillTx/>
                          <a:latin typeface="Source Sans Pro"/>
                          <a:ea typeface="Source Sans Pro"/>
                        </a:rPr>
                        <a:t>03/08/22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a:lnSpc>
                          <a:spcPct val="100000"/>
                        </a:lnSpc>
                        <a:spcBef>
                          <a:spcPts val="0"/>
                        </a:spcBef>
                        <a:spcAft>
                          <a:spcPts val="0"/>
                        </a:spcAft>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2"/>
                  </a:ext>
                </a:extLst>
              </a:tr>
              <a:tr h="548640">
                <a:tc>
                  <a:txBody>
                    <a:bodyPr/>
                    <a:lstStyle/>
                    <a:p>
                      <a:pPr marL="0" marR="0" lvl="0" indent="0" algn="l" rtl="0">
                        <a:lnSpc>
                          <a:spcPct val="100000"/>
                        </a:lnSpc>
                        <a:spcBef>
                          <a:spcPts val="0"/>
                        </a:spcBef>
                        <a:spcAft>
                          <a:spcPts val="0"/>
                        </a:spcAft>
                        <a:buSzPts val="1050"/>
                        <a:buFont typeface="PT Serif"/>
                        <a:buNone/>
                      </a:pPr>
                      <a:r>
                        <a:rPr lang="en-US" sz="1000" b="0" i="0" u="none" strike="noStrike" cap="none">
                          <a:solidFill>
                            <a:schemeClr val="dk2"/>
                          </a:solidFill>
                          <a:latin typeface="Source Sans Pro"/>
                          <a:ea typeface="Source Sans Pro"/>
                          <a:cs typeface="Source Sans Pro"/>
                        </a:rPr>
                        <a:t>Tech</a:t>
                      </a:r>
                      <a:endParaRPr sz="1000" b="0" i="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SzPts val="1050"/>
                        <a:buFont typeface="PT Serif"/>
                        <a:buNone/>
                      </a:pPr>
                      <a:r>
                        <a:rPr lang="en-US" sz="1000" b="1" i="0" u="none" strike="noStrike" cap="none" dirty="0">
                          <a:solidFill>
                            <a:schemeClr val="bg2"/>
                          </a:solidFill>
                          <a:latin typeface="Source Sans Pro"/>
                          <a:ea typeface="Source Sans Pro"/>
                          <a:cs typeface="Source Sans Pro SemiBold"/>
                          <a:sym typeface="Source Sans Pro SemiBold"/>
                          <a:hlinkClick r:id="rId11"/>
                        </a:rPr>
                        <a:t>#</a:t>
                      </a:r>
                      <a:r>
                        <a:rPr lang="en-US" sz="1000" b="1" i="0" u="none" strike="noStrike" cap="none" dirty="0">
                          <a:solidFill>
                            <a:schemeClr val="bg2"/>
                          </a:solidFill>
                          <a:latin typeface="Source Sans Pro"/>
                          <a:ea typeface="Source Sans Pro"/>
                          <a:cs typeface="Source Sans Pro SemiBold"/>
                          <a:hlinkClick r:id="rId11"/>
                        </a:rPr>
                        <a:t>35825 As a Veteran, I want to understand what the form is so that I know what to do with it</a:t>
                      </a:r>
                      <a:endParaRPr sz="1000" b="1" i="0" u="none" strike="noStrike" cap="none" dirty="0">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SzPts val="1050"/>
                        <a:buFont typeface="PT Serif"/>
                        <a:buNone/>
                      </a:pPr>
                      <a:r>
                        <a:rPr lang="en-US" sz="1000" u="none" strike="noStrike" cap="none">
                          <a:latin typeface="Source Sans Pro"/>
                          <a:ea typeface="Source Sans Pro"/>
                          <a:cs typeface="Source Sans Pro"/>
                        </a:rPr>
                        <a:t>1</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SzPts val="1050"/>
                        <a:buFont typeface="PT Serif"/>
                        <a:buNone/>
                      </a:pPr>
                      <a:r>
                        <a:rPr lang="en-US" sz="1000" u="none" strike="noStrike" cap="none">
                          <a:latin typeface="Source Sans Pro"/>
                          <a:ea typeface="Source Sans Pro"/>
                          <a:cs typeface="Source Sans Pro"/>
                        </a:rPr>
                        <a:t>Nadya</a:t>
                      </a:r>
                      <a:endParaRPr sz="1000" b="0" i="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rgbClr val="000000"/>
                        </a:buClr>
                        <a:buSzPts val="800"/>
                        <a:buFont typeface="Noto Sans Symbols,Sans-Serif"/>
                        <a:buChar char="▪"/>
                      </a:pPr>
                      <a:r>
                        <a:rPr lang="en-US" sz="1000" b="0" i="0" u="none" strike="noStrike" cap="none" noProof="0">
                          <a:solidFill>
                            <a:srgbClr val="202120"/>
                          </a:solidFill>
                          <a:hlinkClick r:id="rId8"/>
                        </a:rPr>
                        <a:t>Video in Mural</a:t>
                      </a:r>
                      <a:endParaRPr lang="en-US" sz="1000" b="0" i="0" u="none" strike="noStrike" cap="none" noProof="0"/>
                    </a:p>
                    <a:p>
                      <a:pPr marL="120650" marR="0" lvl="0" indent="-120650" algn="l">
                        <a:lnSpc>
                          <a:spcPct val="100000"/>
                        </a:lnSpc>
                        <a:spcBef>
                          <a:spcPts val="0"/>
                        </a:spcBef>
                        <a:spcAft>
                          <a:spcPts val="0"/>
                        </a:spcAft>
                        <a:buClr>
                          <a:srgbClr val="202120"/>
                        </a:buClr>
                        <a:buSzPts val="800"/>
                        <a:buFont typeface="Noto Sans Symbols"/>
                        <a:buChar char="▪"/>
                      </a:pPr>
                      <a:r>
                        <a:rPr lang="en-US" sz="1000" b="0" i="0" u="none" strike="noStrike" cap="none" noProof="0">
                          <a:solidFill>
                            <a:srgbClr val="202120"/>
                          </a:solidFill>
                          <a:latin typeface="Source Sans Pro"/>
                          <a:ea typeface="Source Sans Pro"/>
                          <a:hlinkClick r:id="rId9"/>
                        </a:rPr>
                        <a:t>GitHub Branch</a:t>
                      </a:r>
                      <a:endParaRPr kumimoji="0" lang="en-US" sz="1000" u="none">
                        <a:latin typeface="Source Sans Pro"/>
                        <a:ea typeface="Source Sans Pro"/>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US" sz="1000" b="0" i="0" u="none" strike="noStrike" kern="0" cap="none" spc="0" normalizeH="0" baseline="0" noProof="0">
                          <a:ln>
                            <a:noFill/>
                          </a:ln>
                          <a:solidFill>
                            <a:srgbClr val="303A46"/>
                          </a:solidFill>
                          <a:effectLst/>
                          <a:uLnTx/>
                          <a:uFillTx/>
                          <a:latin typeface="Source Sans Pro"/>
                          <a:ea typeface="Source Sans Pro"/>
                        </a:rPr>
                        <a:t>03/08/22</a:t>
                      </a:r>
                      <a:endParaRPr kumimoji="0" lang="en-US">
                        <a:latin typeface="Source Sans Pro"/>
                        <a:ea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SzPts val="1050"/>
                        <a:buFont typeface="PT Serif"/>
                        <a:buNone/>
                      </a:pPr>
                      <a:endParaRPr lang="en-US" sz="1000" b="0" i="0" u="none" strike="noStrike" kern="0" cap="none" spc="0" normalizeH="0" baseline="0" noProof="0">
                        <a:ln>
                          <a:noFill/>
                        </a:ln>
                        <a:solidFill>
                          <a:srgbClr val="303A46"/>
                        </a:solidFill>
                        <a:effectLst/>
                        <a:uLnTx/>
                        <a:uFillTx/>
                        <a:latin typeface="Source Sans Pro"/>
                        <a:ea typeface="Source Sans Pro"/>
                        <a:cs typeface="Source Sans Pro"/>
                      </a:endParaRPr>
                    </a:p>
                    <a:p>
                      <a:pPr marL="0" marR="0" lvl="0" indent="0" algn="ctr" defTabSz="914400" rtl="0">
                        <a:lnSpc>
                          <a:spcPct val="100000"/>
                        </a:lnSpc>
                        <a:spcBef>
                          <a:spcPts val="0"/>
                        </a:spcBef>
                        <a:spcAft>
                          <a:spcPts val="0"/>
                        </a:spcAft>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3"/>
                  </a:ext>
                </a:extLst>
              </a:tr>
              <a:tr h="548640">
                <a:tc>
                  <a:txBody>
                    <a:bodyPr/>
                    <a:lstStyle/>
                    <a:p>
                      <a:pPr marL="0" marR="0" lvl="0" indent="0" algn="l" rtl="0">
                        <a:lnSpc>
                          <a:spcPct val="100000"/>
                        </a:lnSpc>
                        <a:spcBef>
                          <a:spcPts val="0"/>
                        </a:spcBef>
                        <a:spcAft>
                          <a:spcPts val="0"/>
                        </a:spcAft>
                        <a:buSzPts val="1000"/>
                        <a:buFont typeface="Source Sans Pro"/>
                        <a:buNone/>
                      </a:pPr>
                      <a:r>
                        <a:rPr lang="en-US" sz="1000" b="0" i="0" u="none" strike="noStrike" cap="none">
                          <a:solidFill>
                            <a:schemeClr val="dk2"/>
                          </a:solidFill>
                          <a:latin typeface="Source Sans Pro"/>
                          <a:ea typeface="Source Sans Pro"/>
                          <a:cs typeface="Source Sans Pro"/>
                        </a:rPr>
                        <a:t>Tech</a:t>
                      </a:r>
                      <a:endParaRPr sz="1000" b="0" i="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SzPts val="1000"/>
                        <a:buFont typeface="Source Sans Pro SemiBold"/>
                        <a:buNone/>
                      </a:pPr>
                      <a:r>
                        <a:rPr lang="en-US" sz="1000" b="1" i="0" u="none" strike="noStrike" cap="none">
                          <a:solidFill>
                            <a:schemeClr val="bg2"/>
                          </a:solidFill>
                          <a:latin typeface="Source Sans Pro"/>
                          <a:ea typeface="Source Sans Pro"/>
                          <a:hlinkClick r:id="rId12"/>
                        </a:rPr>
                        <a:t>#35810 As a Veteran, I want to ask a question or fix a mistake in my form to avoid any issues</a:t>
                      </a:r>
                      <a:endParaRPr sz="1000" b="1" i="0" u="none" strike="noStrike" cap="none">
                        <a:solidFill>
                          <a:schemeClr val="bg2"/>
                        </a:solidFill>
                        <a:latin typeface="Source Sans Pro"/>
                        <a:ea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SzPts val="1000"/>
                        <a:buFont typeface="Source Sans Pro"/>
                        <a:buNone/>
                      </a:pPr>
                      <a:r>
                        <a:rPr lang="en-US" sz="1000" b="0" i="0" u="none" strike="noStrike" cap="none">
                          <a:solidFill>
                            <a:schemeClr val="dk2"/>
                          </a:solidFill>
                          <a:latin typeface="Source Sans Pro"/>
                          <a:ea typeface="Source Sans Pro"/>
                          <a:cs typeface="Source Sans Pro"/>
                        </a:rPr>
                        <a:t>1</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SzPts val="1000"/>
                        <a:buFont typeface="Source Sans Pro"/>
                        <a:buNone/>
                      </a:pPr>
                      <a:r>
                        <a:rPr lang="en-US" sz="1000" b="0" i="0" u="none" strike="noStrike" cap="none">
                          <a:solidFill>
                            <a:schemeClr val="dk2"/>
                          </a:solidFill>
                          <a:latin typeface="Source Sans Pro"/>
                          <a:ea typeface="Source Sans Pro"/>
                          <a:cs typeface="Source Sans Pro"/>
                        </a:rPr>
                        <a:t>Nadya</a:t>
                      </a:r>
                      <a:endParaRPr sz="1000" b="0" i="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rgbClr val="000000"/>
                        </a:buClr>
                        <a:buSzPts val="800"/>
                        <a:buFont typeface="Noto Sans Symbols,Sans-Serif"/>
                        <a:buChar char="▪"/>
                      </a:pPr>
                      <a:r>
                        <a:rPr lang="en-US" sz="1000" b="0" i="0" u="none" strike="noStrike" kern="0" cap="none" spc="0" normalizeH="0" baseline="0" noProof="0">
                          <a:ln>
                            <a:noFill/>
                          </a:ln>
                          <a:solidFill>
                            <a:srgbClr val="202120"/>
                          </a:solidFill>
                          <a:effectLst/>
                          <a:uLnTx/>
                          <a:uFillTx/>
                          <a:hlinkClick r:id="rId8"/>
                        </a:rPr>
                        <a:t>Video in Mural</a:t>
                      </a:r>
                      <a:endParaRPr lang="en-US" sz="1000" b="0" i="0" u="none" strike="noStrike" kern="0" cap="none" spc="0" normalizeH="0" baseline="0" noProof="0">
                        <a:ln>
                          <a:noFill/>
                        </a:ln>
                        <a:effectLst/>
                        <a:uLnTx/>
                        <a:uFillTx/>
                      </a:endParaRPr>
                    </a:p>
                    <a:p>
                      <a:pPr marL="120650" marR="0" lvl="0" indent="-120650" algn="l">
                        <a:lnSpc>
                          <a:spcPct val="100000"/>
                        </a:lnSpc>
                        <a:spcBef>
                          <a:spcPts val="0"/>
                        </a:spcBef>
                        <a:spcAft>
                          <a:spcPts val="0"/>
                        </a:spcAft>
                        <a:buClr>
                          <a:srgbClr val="202120"/>
                        </a:buClr>
                        <a:buSzPts val="800"/>
                        <a:buFont typeface="Noto Sans Symbols"/>
                        <a:buChar char="▪"/>
                      </a:pPr>
                      <a:r>
                        <a:rPr lang="en-US" sz="1000" b="0" i="0" u="none" strike="noStrike" kern="0" cap="none" spc="0" normalizeH="0" baseline="0" noProof="0">
                          <a:ln>
                            <a:noFill/>
                          </a:ln>
                          <a:solidFill>
                            <a:srgbClr val="202120"/>
                          </a:solidFill>
                          <a:effectLst/>
                          <a:uLnTx/>
                          <a:uFillTx/>
                          <a:latin typeface="Source Sans Pro"/>
                          <a:ea typeface="Source Sans Pro"/>
                          <a:hlinkClick r:id="rId9"/>
                        </a:rPr>
                        <a:t>GitHub Branch</a:t>
                      </a:r>
                      <a:endParaRPr kumimoji="0" lang="en-US" sz="1000" b="0" i="0" u="none" strike="noStrike" kern="0" cap="none" spc="0" normalizeH="0" baseline="0" noProof="0">
                        <a:ln>
                          <a:noFill/>
                        </a:ln>
                        <a:solidFill>
                          <a:srgbClr val="000000"/>
                        </a:solidFill>
                        <a:effectLst/>
                        <a:uLnTx/>
                        <a:uFillTx/>
                        <a:latin typeface="Source Sans Pro"/>
                        <a:ea typeface="Source Sans Pro"/>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US" sz="1000" b="0" i="0" u="none" strike="noStrike" kern="0" cap="none" spc="0" normalizeH="0" baseline="0" noProof="0">
                          <a:ln>
                            <a:noFill/>
                          </a:ln>
                          <a:solidFill>
                            <a:srgbClr val="303A46"/>
                          </a:solidFill>
                          <a:effectLst/>
                          <a:uLnTx/>
                          <a:uFillTx/>
                          <a:latin typeface="Source Sans Pro"/>
                          <a:ea typeface="Source Sans Pro"/>
                        </a:rPr>
                        <a:t>03/08/22</a:t>
                      </a:r>
                      <a:endParaRPr kumimoji="0" lang="en-US">
                        <a:latin typeface="Source Sans Pro"/>
                        <a:ea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a:lnSpc>
                          <a:spcPct val="100000"/>
                        </a:lnSpc>
                        <a:spcBef>
                          <a:spcPts val="0"/>
                        </a:spcBef>
                        <a:spcAft>
                          <a:spcPts val="0"/>
                        </a:spcAft>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4"/>
                  </a:ext>
                </a:extLst>
              </a:tr>
              <a:tr h="548640">
                <a:tc>
                  <a:txBody>
                    <a:bodyPr/>
                    <a:lstStyle/>
                    <a:p>
                      <a:pPr marL="0" marR="0" lvl="0" indent="0" algn="l" rtl="0">
                        <a:lnSpc>
                          <a:spcPct val="100000"/>
                        </a:lnSpc>
                        <a:spcBef>
                          <a:spcPts val="0"/>
                        </a:spcBef>
                        <a:spcAft>
                          <a:spcPts val="0"/>
                        </a:spcAft>
                        <a:buSzPts val="1050"/>
                        <a:buFont typeface="Arial"/>
                        <a:buNone/>
                      </a:pPr>
                      <a:r>
                        <a:rPr lang="en-US" sz="1000" u="none" strike="noStrike" cap="none">
                          <a:latin typeface="Source Sans Pro"/>
                          <a:ea typeface="Source Sans Pro"/>
                        </a:rPr>
                        <a:t>Tech</a:t>
                      </a:r>
                      <a:endParaRPr>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lvl="0" indent="0" algn="l">
                        <a:lnSpc>
                          <a:spcPct val="100000"/>
                        </a:lnSpc>
                        <a:spcBef>
                          <a:spcPts val="0"/>
                        </a:spcBef>
                        <a:spcAft>
                          <a:spcPts val="0"/>
                        </a:spcAft>
                        <a:buNone/>
                      </a:pPr>
                      <a:r>
                        <a:rPr lang="en-US" sz="1000" b="1" i="0" u="none" strike="noStrike" cap="none">
                          <a:solidFill>
                            <a:schemeClr val="bg2"/>
                          </a:solidFill>
                          <a:latin typeface="Source Sans Pro"/>
                          <a:ea typeface="Source Sans Pro"/>
                          <a:cs typeface="PT Serif"/>
                          <a:sym typeface="PT Serif"/>
                          <a:hlinkClick r:id="rId13"/>
                        </a:rPr>
                        <a:t>#</a:t>
                      </a:r>
                      <a:r>
                        <a:rPr lang="en-US" sz="1000" b="1" i="0" u="none" strike="noStrike" cap="none">
                          <a:solidFill>
                            <a:schemeClr val="bg2"/>
                          </a:solidFill>
                          <a:latin typeface="Source Sans Pro"/>
                          <a:ea typeface="Source Sans Pro"/>
                          <a:cs typeface="PT Serif"/>
                          <a:hlinkClick r:id="rId13"/>
                        </a:rPr>
                        <a:t>37560 </a:t>
                      </a:r>
                      <a:r>
                        <a:rPr lang="en-US" sz="1000" b="1" i="0" u="none" strike="noStrike" cap="none">
                          <a:solidFill>
                            <a:schemeClr val="bg2"/>
                          </a:solidFill>
                          <a:latin typeface="Source Sans Pro"/>
                          <a:ea typeface="Source Sans Pro"/>
                          <a:hlinkClick r:id="rId13"/>
                        </a:rPr>
                        <a:t>[Enhancement] Update styling of download button to "Exploration" version of wireframe</a:t>
                      </a:r>
                      <a:endParaRPr sz="1000" b="1" i="0" u="none" strike="noStrike" cap="none" noProof="0">
                        <a:latin typeface="Source Sans Pro"/>
                        <a:ea typeface="Source Sans Pro"/>
                        <a:sym typeface="PT Serif"/>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lvl="0" indent="0" algn="ctr">
                        <a:lnSpc>
                          <a:spcPct val="100000"/>
                        </a:lnSpc>
                        <a:spcBef>
                          <a:spcPts val="0"/>
                        </a:spcBef>
                        <a:spcAft>
                          <a:spcPts val="0"/>
                        </a:spcAft>
                        <a:buNone/>
                      </a:pPr>
                      <a:r>
                        <a:rPr lang="en-US" sz="1000" b="0" i="0" u="none" strike="noStrike" cap="none">
                          <a:solidFill>
                            <a:schemeClr val="dk2"/>
                          </a:solidFill>
                          <a:latin typeface="Source Sans Pro"/>
                          <a:ea typeface="Source Sans Pro"/>
                          <a:cs typeface="Source Sans Pro"/>
                        </a:rPr>
                        <a:t>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lvl="0" indent="0" algn="l">
                        <a:lnSpc>
                          <a:spcPct val="100000"/>
                        </a:lnSpc>
                        <a:spcBef>
                          <a:spcPts val="0"/>
                        </a:spcBef>
                        <a:spcAft>
                          <a:spcPts val="0"/>
                        </a:spcAft>
                        <a:buNone/>
                      </a:pPr>
                      <a:r>
                        <a:rPr lang="en-US" sz="1000" b="0" i="0" u="none" strike="noStrike" cap="none">
                          <a:solidFill>
                            <a:schemeClr val="dk2"/>
                          </a:solidFill>
                          <a:latin typeface="Source Sans Pro"/>
                          <a:ea typeface="Source Sans Pro"/>
                        </a:rPr>
                        <a:t>Nadya</a:t>
                      </a:r>
                      <a:endParaRPr sz="1000" b="0" i="0" u="none" strike="noStrike" cap="none">
                        <a:solidFill>
                          <a:schemeClr val="dk2"/>
                        </a:solidFill>
                        <a:latin typeface="Source Sans Pro"/>
                        <a:ea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rgbClr val="000000"/>
                        </a:buClr>
                        <a:buSzPts val="800"/>
                        <a:buFont typeface="Noto Sans Symbols,Sans-Serif"/>
                        <a:buChar char="▪"/>
                      </a:pPr>
                      <a:r>
                        <a:rPr lang="en-US" sz="1000" b="0" i="0" u="none" strike="noStrike" kern="0" cap="none" spc="0" normalizeH="0" baseline="0" noProof="0">
                          <a:ln>
                            <a:noFill/>
                          </a:ln>
                          <a:solidFill>
                            <a:srgbClr val="202120"/>
                          </a:solidFill>
                          <a:effectLst/>
                          <a:uLnTx/>
                          <a:uFillTx/>
                          <a:hlinkClick r:id="rId8"/>
                        </a:rPr>
                        <a:t>Video in Mural</a:t>
                      </a:r>
                      <a:endParaRPr lang="en-US" sz="1000" b="0" i="0" u="none" strike="noStrike" kern="0" cap="none" spc="0" normalizeH="0" baseline="0" noProof="0">
                        <a:ln>
                          <a:noFill/>
                        </a:ln>
                        <a:effectLst/>
                        <a:uLnTx/>
                        <a:uFillTx/>
                      </a:endParaRPr>
                    </a:p>
                    <a:p>
                      <a:pPr marL="120650" marR="0" lvl="0" indent="-120650" algn="l">
                        <a:lnSpc>
                          <a:spcPct val="100000"/>
                        </a:lnSpc>
                        <a:spcBef>
                          <a:spcPts val="0"/>
                        </a:spcBef>
                        <a:spcAft>
                          <a:spcPts val="0"/>
                        </a:spcAft>
                        <a:buClr>
                          <a:srgbClr val="202120"/>
                        </a:buClr>
                        <a:buSzPts val="800"/>
                        <a:buFont typeface="Noto Sans Symbols"/>
                        <a:buChar char="▪"/>
                      </a:pPr>
                      <a:r>
                        <a:rPr lang="en-US" sz="1000" b="0" i="0" u="none" strike="noStrike" kern="0" cap="none" spc="0" normalizeH="0" baseline="0" noProof="0">
                          <a:ln>
                            <a:noFill/>
                          </a:ln>
                          <a:solidFill>
                            <a:srgbClr val="202120"/>
                          </a:solidFill>
                          <a:effectLst/>
                          <a:uLnTx/>
                          <a:uFillTx/>
                          <a:latin typeface="Source Sans Pro"/>
                          <a:ea typeface="Source Sans Pro"/>
                          <a:hlinkClick r:id="rId9"/>
                        </a:rPr>
                        <a:t>GitHub Branch</a:t>
                      </a:r>
                      <a:endParaRPr lang="en-US" sz="1000" b="0" i="0" u="none" strike="noStrike" kern="0" cap="none" spc="0" normalizeH="0" baseline="0" noProof="0">
                        <a:ln>
                          <a:noFill/>
                        </a:ln>
                        <a:solidFill>
                          <a:srgbClr val="000000"/>
                        </a:solidFill>
                        <a:effectLst/>
                        <a:uLnTx/>
                        <a:uFillTx/>
                        <a:latin typeface="Source Sans Pro"/>
                        <a:ea typeface="Source Sans Pro"/>
                        <a:cs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US" sz="1000" b="0" i="0" u="none" strike="noStrike" kern="0" cap="none" spc="0" normalizeH="0" baseline="0" noProof="0">
                          <a:ln>
                            <a:noFill/>
                          </a:ln>
                          <a:solidFill>
                            <a:srgbClr val="303A46"/>
                          </a:solidFill>
                          <a:effectLst/>
                          <a:uLnTx/>
                          <a:uFillTx/>
                          <a:latin typeface="Source Sans Pro"/>
                          <a:ea typeface="Source Sans Pro"/>
                        </a:rPr>
                        <a:t>03/08/22</a:t>
                      </a:r>
                      <a:endParaRPr kumimoji="0" lang="en-US">
                        <a:latin typeface="Source Sans Pro"/>
                        <a:ea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lvl="0" indent="0" algn="ctr" defTabSz="914400">
                        <a:lnSpc>
                          <a:spcPct val="100000"/>
                        </a:lnSpc>
                        <a:spcBef>
                          <a:spcPts val="0"/>
                        </a:spcBef>
                        <a:spcAft>
                          <a:spcPts val="0"/>
                        </a:spcAft>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sym typeface="Source Sans Pro"/>
                        </a:rPr>
                        <a:t>✓</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5"/>
                  </a:ext>
                </a:extLst>
              </a:tr>
              <a:tr h="548640">
                <a:tc>
                  <a:txBody>
                    <a:bodyPr/>
                    <a:lstStyle/>
                    <a:p>
                      <a:pPr marL="0" marR="0" lvl="0" indent="0" algn="l" rtl="0">
                        <a:lnSpc>
                          <a:spcPct val="100000"/>
                        </a:lnSpc>
                        <a:spcBef>
                          <a:spcPts val="0"/>
                        </a:spcBef>
                        <a:spcAft>
                          <a:spcPts val="0"/>
                        </a:spcAft>
                        <a:buSzPts val="1050"/>
                        <a:buFont typeface="Arial"/>
                        <a:buNone/>
                      </a:pPr>
                      <a:r>
                        <a:rPr lang="en-US" sz="1000" b="0" i="0" u="none" strike="noStrike" cap="none">
                          <a:solidFill>
                            <a:schemeClr val="dk2"/>
                          </a:solidFill>
                          <a:latin typeface="Source Sans Pro"/>
                          <a:ea typeface="Source Sans Pro"/>
                          <a:cs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SzPts val="1000"/>
                        <a:buFont typeface="Calibri"/>
                        <a:buNone/>
                      </a:pPr>
                      <a:r>
                        <a:rPr lang="en-US" sz="1000" b="1" u="none">
                          <a:solidFill>
                            <a:schemeClr val="bg2"/>
                          </a:solidFill>
                          <a:latin typeface="Source Sans Pro"/>
                          <a:ea typeface="Source Sans Pro"/>
                          <a:sym typeface="Source Sans Pro SemiBold"/>
                          <a:hlinkClick r:id="rId14"/>
                        </a:rPr>
                        <a:t>#</a:t>
                      </a:r>
                      <a:r>
                        <a:rPr lang="en-US" sz="1000" b="1" u="none">
                          <a:solidFill>
                            <a:schemeClr val="bg2"/>
                          </a:solidFill>
                          <a:latin typeface="Source Sans Pro"/>
                          <a:ea typeface="Source Sans Pro"/>
                          <a:hlinkClick r:id="rId14"/>
                        </a:rPr>
                        <a:t>36093 Start the Product Guide </a:t>
                      </a:r>
                      <a:r>
                        <a:rPr lang="en-US" sz="1000" b="1" u="none">
                          <a:solidFill>
                            <a:schemeClr val="bg2"/>
                          </a:solidFill>
                          <a:latin typeface="Source Sans Pro"/>
                          <a:ea typeface="Source Sans Pro"/>
                          <a:sym typeface="Source Sans Pro SemiBold"/>
                          <a:hlinkClick r:id="rId14"/>
                        </a:rPr>
                        <a:t>for </a:t>
                      </a:r>
                      <a:r>
                        <a:rPr lang="en-US" sz="1000" b="1" u="none">
                          <a:solidFill>
                            <a:schemeClr val="bg2"/>
                          </a:solidFill>
                          <a:latin typeface="Source Sans Pro"/>
                          <a:ea typeface="Source Sans Pro"/>
                          <a:hlinkClick r:id="rId14"/>
                        </a:rPr>
                        <a:t>Contact Center review</a:t>
                      </a:r>
                      <a:endParaRPr sz="1000" b="1" u="none">
                        <a:solidFill>
                          <a:schemeClr val="bg2"/>
                        </a:solidFill>
                        <a:latin typeface="Source Sans Pro"/>
                        <a:ea typeface="Source Sans Pro"/>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SzPts val="1050"/>
                        <a:buFont typeface="Arial"/>
                        <a:buNone/>
                      </a:pPr>
                      <a:r>
                        <a:rPr lang="en-US" sz="1000" u="none" strike="noStrike" cap="none">
                          <a:latin typeface="Source Sans Pro"/>
                          <a:ea typeface="Source Sans Pro"/>
                          <a:cs typeface="Source Sans Pro"/>
                        </a:rPr>
                        <a:t>3</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SzPts val="1050"/>
                        <a:buFont typeface="Arial"/>
                        <a:buNone/>
                      </a:pPr>
                      <a:r>
                        <a:rPr lang="en-US" sz="1000" u="none" strike="noStrike" cap="none">
                          <a:latin typeface="Source Sans Pro"/>
                          <a:ea typeface="Source Sans Pro"/>
                          <a:cs typeface="Source Sans Pro"/>
                        </a:rPr>
                        <a:t>Jordan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defTabSz="914400" rtl="0" eaLnBrk="1" fontAlgn="auto" latinLnBrk="0" hangingPunct="1">
                        <a:lnSpc>
                          <a:spcPct val="100000"/>
                        </a:lnSpc>
                        <a:spcBef>
                          <a:spcPts val="0"/>
                        </a:spcBef>
                        <a:spcAft>
                          <a:spcPts val="0"/>
                        </a:spcAft>
                        <a:buClr>
                          <a:srgbClr val="202120"/>
                        </a:buClr>
                        <a:buSzPts val="800"/>
                        <a:buFont typeface="Noto Sans Symbols"/>
                        <a:buChar char="▪"/>
                        <a:tabLst/>
                        <a:defRPr/>
                      </a:pPr>
                      <a:r>
                        <a:rPr lang="en-US" sz="1000">
                          <a:solidFill>
                            <a:srgbClr val="000000"/>
                          </a:solidFill>
                          <a:latin typeface="Source Sans Pro"/>
                          <a:ea typeface="Source Sans Pro"/>
                          <a:sym typeface="Arial"/>
                          <a:hlinkClick r:id="rId15"/>
                        </a:rPr>
                        <a:t>Contact center product guide link</a:t>
                      </a:r>
                      <a:endParaRPr lang="en-US" sz="1000" b="0" i="0" strike="noStrike" cap="none">
                        <a:solidFill>
                          <a:srgbClr val="000000"/>
                        </a:solidFill>
                        <a:latin typeface="Source Sans Pro"/>
                        <a:ea typeface="Source Sans Pro"/>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US" sz="1000" b="0" i="0" u="none" strike="noStrike" kern="0" cap="none" spc="0" normalizeH="0" baseline="0" noProof="0">
                          <a:ln>
                            <a:noFill/>
                          </a:ln>
                          <a:solidFill>
                            <a:srgbClr val="303A46"/>
                          </a:solidFill>
                          <a:effectLst/>
                          <a:uLnTx/>
                          <a:uFillTx/>
                          <a:latin typeface="Source Sans Pro"/>
                          <a:ea typeface="Source Sans Pro"/>
                        </a:rPr>
                        <a:t>03/05/22</a:t>
                      </a:r>
                      <a:endParaRPr kumimoji="0" lang="en-US">
                        <a:latin typeface="Source Sans Pro"/>
                        <a:ea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a:lnSpc>
                          <a:spcPct val="100000"/>
                        </a:lnSpc>
                        <a:spcBef>
                          <a:spcPts val="0"/>
                        </a:spcBef>
                        <a:spcAft>
                          <a:spcPts val="0"/>
                        </a:spcAft>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6"/>
                  </a:ext>
                </a:extLst>
              </a:tr>
              <a:tr h="548640">
                <a:tc>
                  <a:txBody>
                    <a:bodyPr/>
                    <a:lstStyle/>
                    <a:p>
                      <a:pPr marL="0" marR="0" lvl="0" indent="0" algn="l" rtl="0">
                        <a:lnSpc>
                          <a:spcPct val="100000"/>
                        </a:lnSpc>
                        <a:spcBef>
                          <a:spcPts val="0"/>
                        </a:spcBef>
                        <a:spcAft>
                          <a:spcPts val="0"/>
                        </a:spcAft>
                        <a:buSzPts val="1000"/>
                        <a:buFont typeface="Source Sans Pro"/>
                        <a:buNone/>
                      </a:pPr>
                      <a:r>
                        <a:rPr lang="en-US" sz="1000" b="0" i="0" u="none" strike="noStrike" cap="none">
                          <a:solidFill>
                            <a:schemeClr val="dk2"/>
                          </a:solidFill>
                          <a:latin typeface="Source Sans Pro"/>
                          <a:ea typeface="Source Sans Pro"/>
                          <a:cs typeface="Source Sans Pro"/>
                        </a:rPr>
                        <a:t>Product</a:t>
                      </a:r>
                      <a:endParaRPr sz="1000" b="0" i="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SzPts val="1000"/>
                        <a:buFont typeface="Calibri"/>
                        <a:buNone/>
                      </a:pPr>
                      <a:r>
                        <a:rPr lang="en-US" sz="1000" b="1" i="0" u="none" strike="noStrike" cap="none">
                          <a:solidFill>
                            <a:schemeClr val="bg2"/>
                          </a:solidFill>
                          <a:latin typeface="Source Sans Pro"/>
                          <a:ea typeface="Source Sans Pro"/>
                          <a:hlinkClick r:id="rId16"/>
                        </a:rPr>
                        <a:t>#37293 Identify if generated PDF is accessible</a:t>
                      </a:r>
                      <a:endParaRPr sz="1000" b="1" i="0" u="none" strike="noStrike" cap="none">
                        <a:solidFill>
                          <a:schemeClr val="bg2"/>
                        </a:solidFill>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SzPts val="1000"/>
                        <a:buFont typeface="Source Sans Pro"/>
                        <a:buNone/>
                      </a:pPr>
                      <a:r>
                        <a:rPr lang="en-US" sz="1000" b="0" i="0" u="none" strike="noStrike" cap="none">
                          <a:solidFill>
                            <a:schemeClr val="dk2"/>
                          </a:solidFill>
                          <a:latin typeface="Source Sans Pro"/>
                          <a:ea typeface="Source Sans Pro"/>
                          <a:cs typeface="Source Sans Pro"/>
                          <a:sym typeface="Source Sans Pro"/>
                        </a:rPr>
                        <a:t>5</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SzPts val="1000"/>
                        <a:buFont typeface="Source Sans Pro"/>
                        <a:buNone/>
                      </a:pPr>
                      <a:r>
                        <a:rPr lang="en-US" sz="1000" b="0" i="0" u="none" strike="noStrike" cap="none">
                          <a:solidFill>
                            <a:schemeClr val="dk2"/>
                          </a:solidFill>
                          <a:latin typeface="Source Sans Pro"/>
                          <a:ea typeface="Source Sans Pro"/>
                          <a:cs typeface="Source Sans Pro"/>
                        </a:rPr>
                        <a:t>Jordan</a:t>
                      </a:r>
                      <a:endParaRPr sz="1000" b="0" i="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rgbClr val="202120"/>
                        </a:buClr>
                        <a:buSzPts val="800"/>
                        <a:buFont typeface="Noto Sans Symbols"/>
                        <a:buChar char="▪"/>
                      </a:pPr>
                      <a:r>
                        <a:rPr lang="en-US" sz="1000" b="0" i="0" u="none" strike="noStrike" kern="0" cap="none" spc="0" normalizeH="0" baseline="0" noProof="0">
                          <a:ln>
                            <a:noFill/>
                          </a:ln>
                          <a:solidFill>
                            <a:srgbClr val="202120"/>
                          </a:solidFill>
                          <a:effectLst/>
                          <a:uLnTx/>
                          <a:uFillTx/>
                          <a:latin typeface="Source Sans Pro"/>
                          <a:ea typeface="Source Sans Pro"/>
                          <a:hlinkClick r:id="rId17"/>
                        </a:rPr>
                        <a:t>GitHub Document</a:t>
                      </a:r>
                      <a:endParaRPr kumimoji="0" lang="en-US" sz="1000" b="0" i="0" u="none" strike="noStrike" kern="0" cap="none" spc="0" normalizeH="0" baseline="0" noProof="0">
                        <a:ln>
                          <a:noFill/>
                        </a:ln>
                        <a:solidFill>
                          <a:srgbClr val="000000"/>
                        </a:solidFill>
                        <a:effectLst/>
                        <a:uLnTx/>
                        <a:uFillTx/>
                        <a:latin typeface="Source Sans Pro"/>
                        <a:ea typeface="Source Sans Pro"/>
                        <a:cs typeface="Arial"/>
                        <a:sym typeface="Arial"/>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a:lnSpc>
                          <a:spcPct val="100000"/>
                        </a:lnSpc>
                        <a:spcBef>
                          <a:spcPts val="0"/>
                        </a:spcBef>
                        <a:spcAft>
                          <a:spcPts val="0"/>
                        </a:spcAft>
                        <a:buNone/>
                        <a:tabLst/>
                        <a:defRPr/>
                      </a:pPr>
                      <a:r>
                        <a:rPr lang="en-US" sz="1000" b="0" i="0" u="none" strike="noStrike" kern="0" cap="none" spc="0" normalizeH="0" baseline="0" noProof="0">
                          <a:ln>
                            <a:noFill/>
                          </a:ln>
                          <a:solidFill>
                            <a:srgbClr val="303A46"/>
                          </a:solidFill>
                          <a:effectLst/>
                          <a:uLnTx/>
                          <a:uFillTx/>
                          <a:latin typeface="Source Sans Pro"/>
                          <a:ea typeface="Source Sans Pro"/>
                        </a:rPr>
                        <a:t>03/06/22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a:lnSpc>
                          <a:spcPct val="100000"/>
                        </a:lnSpc>
                        <a:spcBef>
                          <a:spcPts val="0"/>
                        </a:spcBef>
                        <a:spcAft>
                          <a:spcPts val="0"/>
                        </a:spcAft>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a:ea typeface="Source Sans Pro"/>
                          <a:cs typeface="Source Sans Pro"/>
                          <a:sym typeface="Source Sans Pro"/>
                        </a:rPr>
                        <a:t>✓</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95" name="Google Shape;695;p2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Source Sans Pro"/>
                <a:sym typeface="Source Sans Pro"/>
              </a:rPr>
              <a:t>Sprint 3 Deliverables</a:t>
            </a:r>
            <a:endParaRPr sz="1800">
              <a:solidFill>
                <a:schemeClr val="dk1"/>
              </a:solidFill>
              <a:latin typeface="Calibri"/>
              <a:ea typeface="Calibri"/>
              <a:cs typeface="Calibri"/>
              <a:sym typeface="Calibri"/>
            </a:endParaRPr>
          </a:p>
        </p:txBody>
      </p:sp>
      <p:sp>
        <p:nvSpPr>
          <p:cNvPr id="4" name="Google Shape;337;p6">
            <a:extLst>
              <a:ext uri="{FF2B5EF4-FFF2-40B4-BE49-F238E27FC236}">
                <a16:creationId xmlns:a16="http://schemas.microsoft.com/office/drawing/2014/main" id="{9AFC4AAF-F922-425A-B866-F5429471114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3 Demo</a:t>
            </a:r>
            <a:endParaRPr sz="12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918380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21"/>
          <p:cNvSpPr txBox="1">
            <a:spLocks noGrp="1"/>
          </p:cNvSpPr>
          <p:nvPr>
            <p:ph type="ctrTitle"/>
          </p:nvPr>
        </p:nvSpPr>
        <p:spPr>
          <a:xfrm>
            <a:off x="31746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Preview of Sprint 4</a:t>
            </a:r>
            <a:endParaRPr/>
          </a:p>
        </p:txBody>
      </p:sp>
      <p:sp>
        <p:nvSpPr>
          <p:cNvPr id="705" name="Google Shape;705;p21"/>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3 DEMO</a:t>
            </a:r>
            <a:endParaRPr/>
          </a:p>
        </p:txBody>
      </p:sp>
      <p:sp>
        <p:nvSpPr>
          <p:cNvPr id="706" name="Google Shape;706;p2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0"/>
        <p:cNvGrpSpPr/>
        <p:nvPr/>
      </p:nvGrpSpPr>
      <p:grpSpPr>
        <a:xfrm>
          <a:off x="0" y="0"/>
          <a:ext cx="0" cy="0"/>
          <a:chOff x="0" y="0"/>
          <a:chExt cx="0" cy="0"/>
        </a:xfrm>
      </p:grpSpPr>
      <p:sp>
        <p:nvSpPr>
          <p:cNvPr id="711" name="Google Shape;711;p22"/>
          <p:cNvSpPr/>
          <p:nvPr/>
        </p:nvSpPr>
        <p:spPr>
          <a:xfrm>
            <a:off x="8759281" y="1755460"/>
            <a:ext cx="1972961" cy="4344372"/>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712" name="Google Shape;712;p22"/>
          <p:cNvSpPr txBox="1">
            <a:spLocks noGrp="1"/>
          </p:cNvSpPr>
          <p:nvPr>
            <p:ph type="title"/>
          </p:nvPr>
        </p:nvSpPr>
        <p:spPr>
          <a:xfrm>
            <a:off x="309885" y="380189"/>
            <a:ext cx="7823200" cy="746983"/>
          </a:xfrm>
          <a:prstGeom prst="rect">
            <a:avLst/>
          </a:prstGeom>
          <a:noFill/>
          <a:ln>
            <a:noFill/>
          </a:ln>
        </p:spPr>
        <p:txBody>
          <a:bodyPr spcFirstLastPara="1" wrap="square" lIns="91425" tIns="45700" rIns="91425" bIns="45700" anchor="t" anchorCtr="0">
            <a:normAutofit/>
          </a:bodyPr>
          <a:lstStyle/>
          <a:p>
            <a:r>
              <a:rPr lang="en-US" sz="3200"/>
              <a:t>Sprint 4 will run March 9th to March 23rd</a:t>
            </a:r>
          </a:p>
        </p:txBody>
      </p:sp>
      <p:sp>
        <p:nvSpPr>
          <p:cNvPr id="713" name="Google Shape;713;p22"/>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32</a:t>
            </a:fld>
            <a:endParaRPr>
              <a:latin typeface="Source Sans Pro"/>
              <a:ea typeface="Source Sans Pro"/>
              <a:cs typeface="Source Sans Pro"/>
              <a:sym typeface="Source Sans Pro"/>
            </a:endParaRPr>
          </a:p>
        </p:txBody>
      </p:sp>
      <p:sp>
        <p:nvSpPr>
          <p:cNvPr id="714" name="Google Shape;714;p22"/>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Source Sans Pro"/>
                <a:sym typeface="Source Sans Pro"/>
              </a:rPr>
              <a:t>Preview</a:t>
            </a:r>
            <a:endParaRPr sz="1800">
              <a:solidFill>
                <a:schemeClr val="dk1"/>
              </a:solidFill>
              <a:latin typeface="Calibri"/>
              <a:ea typeface="Calibri"/>
              <a:cs typeface="Calibri"/>
              <a:sym typeface="Calibri"/>
            </a:endParaRPr>
          </a:p>
        </p:txBody>
      </p:sp>
      <p:sp>
        <p:nvSpPr>
          <p:cNvPr id="715" name="Google Shape;715;p22"/>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03-08 Sprint 3 Demo</a:t>
            </a:r>
            <a:endParaRPr sz="1200">
              <a:solidFill>
                <a:srgbClr val="747C74"/>
              </a:solidFill>
              <a:latin typeface="Calibri"/>
              <a:ea typeface="Calibri"/>
              <a:cs typeface="Calibri"/>
              <a:sym typeface="Calibri"/>
            </a:endParaRPr>
          </a:p>
        </p:txBody>
      </p:sp>
      <p:sp>
        <p:nvSpPr>
          <p:cNvPr id="724" name="Google Shape;724;p22"/>
          <p:cNvSpPr txBox="1"/>
          <p:nvPr/>
        </p:nvSpPr>
        <p:spPr>
          <a:xfrm>
            <a:off x="1505269" y="1805982"/>
            <a:ext cx="81871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a:solidFill>
                  <a:srgbClr val="202120"/>
                </a:solidFill>
                <a:latin typeface="Source Sans Pro Semibold"/>
                <a:ea typeface="Source Sans Pro Semibold"/>
                <a:cs typeface="Source Sans Pro Semibold"/>
                <a:sym typeface="Source Sans Pro SemiBold"/>
              </a:rPr>
              <a:t>Week 1: </a:t>
            </a:r>
            <a:br>
              <a:rPr lang="en-US" sz="900" b="1" u="none" strike="noStrike" cap="none">
                <a:solidFill>
                  <a:srgbClr val="202120"/>
                </a:solidFill>
                <a:latin typeface="Source Sans Pro Semibold"/>
                <a:ea typeface="Source Sans Pro Semibold"/>
                <a:cs typeface="Source Sans Pro Semibold"/>
                <a:sym typeface="Source Sans Pro SemiBold"/>
              </a:rPr>
            </a:br>
            <a:r>
              <a:rPr lang="en-US" sz="900" b="1" u="none" strike="noStrike" cap="none">
                <a:solidFill>
                  <a:srgbClr val="202120"/>
                </a:solidFill>
                <a:latin typeface="Source Sans Pro Semibold"/>
                <a:ea typeface="Source Sans Pro Semibold"/>
                <a:cs typeface="Source Sans Pro Semibold"/>
                <a:sym typeface="Source Sans Pro SemiBold"/>
              </a:rPr>
              <a:t>01/20 – 01/26</a:t>
            </a:r>
            <a:endParaRPr sz="900" b="1" u="none" strike="noStrike" cap="none">
              <a:solidFill>
                <a:srgbClr val="202120"/>
              </a:solidFill>
              <a:latin typeface="Source Sans Pro Semibold"/>
              <a:ea typeface="Source Sans Pro Semibold"/>
              <a:cs typeface="Source Sans Pro Semibold"/>
              <a:sym typeface="Source Sans Pro SemiBold"/>
            </a:endParaRPr>
          </a:p>
        </p:txBody>
      </p:sp>
      <p:sp>
        <p:nvSpPr>
          <p:cNvPr id="725" name="Google Shape;725;p22"/>
          <p:cNvSpPr txBox="1"/>
          <p:nvPr/>
        </p:nvSpPr>
        <p:spPr>
          <a:xfrm>
            <a:off x="1467640" y="1571003"/>
            <a:ext cx="906977"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a:solidFill>
                  <a:srgbClr val="202120"/>
                </a:solidFill>
                <a:latin typeface="Source Sans Pro Semibold"/>
                <a:ea typeface="Source Sans Pro Semibold"/>
                <a:cs typeface="Source Sans Pro Semibold"/>
                <a:sym typeface="Source Sans Pro SemiBold"/>
              </a:rPr>
              <a:t>SPRINT 0</a:t>
            </a:r>
            <a:endParaRPr/>
          </a:p>
        </p:txBody>
      </p:sp>
      <p:sp>
        <p:nvSpPr>
          <p:cNvPr id="726" name="Google Shape;726;p22"/>
          <p:cNvSpPr txBox="1"/>
          <p:nvPr/>
        </p:nvSpPr>
        <p:spPr>
          <a:xfrm>
            <a:off x="3538611" y="1805982"/>
            <a:ext cx="67097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a:solidFill>
                  <a:srgbClr val="202120"/>
                </a:solidFill>
                <a:latin typeface="Source Sans Pro Semibold"/>
                <a:ea typeface="Source Sans Pro Semibold"/>
                <a:cs typeface="Source Sans Pro Semibold"/>
                <a:sym typeface="Source Sans Pro SemiBold"/>
              </a:rPr>
              <a:t>Week 3: 02/02 – 02/09</a:t>
            </a:r>
            <a:endParaRPr sz="900" b="1" u="none" strike="noStrike" cap="none">
              <a:solidFill>
                <a:srgbClr val="202120"/>
              </a:solidFill>
              <a:latin typeface="Source Sans Pro Semibold"/>
              <a:ea typeface="Source Sans Pro Semibold"/>
              <a:cs typeface="Source Sans Pro Semibold"/>
              <a:sym typeface="Source Sans Pro SemiBold"/>
            </a:endParaRPr>
          </a:p>
        </p:txBody>
      </p:sp>
      <p:sp>
        <p:nvSpPr>
          <p:cNvPr id="727" name="Google Shape;727;p22"/>
          <p:cNvSpPr txBox="1"/>
          <p:nvPr/>
        </p:nvSpPr>
        <p:spPr>
          <a:xfrm>
            <a:off x="4606371" y="1805982"/>
            <a:ext cx="65808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a:solidFill>
                  <a:srgbClr val="202120"/>
                </a:solidFill>
                <a:latin typeface="Source Sans Pro Semibold"/>
                <a:ea typeface="Source Sans Pro Semibold"/>
                <a:cs typeface="Source Sans Pro Semibold"/>
                <a:sym typeface="Source Sans Pro SemiBold"/>
              </a:rPr>
              <a:t>Week 4: 02/09 – 02/16</a:t>
            </a:r>
            <a:endParaRPr sz="900" b="1" u="none" strike="noStrike" cap="none">
              <a:solidFill>
                <a:srgbClr val="202120"/>
              </a:solidFill>
              <a:latin typeface="Source Sans Pro Semibold"/>
              <a:ea typeface="Source Sans Pro Semibold"/>
              <a:cs typeface="Source Sans Pro Semibold"/>
              <a:sym typeface="Source Sans Pro SemiBold"/>
            </a:endParaRPr>
          </a:p>
        </p:txBody>
      </p:sp>
      <p:sp>
        <p:nvSpPr>
          <p:cNvPr id="728" name="Google Shape;728;p22"/>
          <p:cNvSpPr txBox="1"/>
          <p:nvPr/>
        </p:nvSpPr>
        <p:spPr>
          <a:xfrm>
            <a:off x="5677425" y="1833414"/>
            <a:ext cx="66215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a:solidFill>
                  <a:srgbClr val="202120"/>
                </a:solidFill>
                <a:latin typeface="Source Sans Pro Semibold"/>
                <a:ea typeface="Source Sans Pro Semibold"/>
                <a:cs typeface="Source Sans Pro Semibold"/>
                <a:sym typeface="Source Sans Pro SemiBold"/>
              </a:rPr>
              <a:t>Week 5: 02/16 – 02/23</a:t>
            </a:r>
            <a:endParaRPr sz="900" b="1" u="none" strike="noStrike" cap="none">
              <a:solidFill>
                <a:srgbClr val="202120"/>
              </a:solidFill>
              <a:latin typeface="Source Sans Pro Semibold"/>
              <a:ea typeface="Source Sans Pro Semibold"/>
              <a:cs typeface="Source Sans Pro Semibold"/>
              <a:sym typeface="Source Sans Pro SemiBold"/>
            </a:endParaRPr>
          </a:p>
        </p:txBody>
      </p:sp>
      <p:sp>
        <p:nvSpPr>
          <p:cNvPr id="729" name="Google Shape;729;p22"/>
          <p:cNvSpPr txBox="1"/>
          <p:nvPr/>
        </p:nvSpPr>
        <p:spPr>
          <a:xfrm>
            <a:off x="6722534" y="1823730"/>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a:solidFill>
                  <a:srgbClr val="202120"/>
                </a:solidFill>
                <a:latin typeface="Source Sans Pro Semibold"/>
                <a:ea typeface="Source Sans Pro Semibold"/>
                <a:cs typeface="Source Sans Pro Semibold"/>
                <a:sym typeface="Source Sans Pro SemiBold"/>
              </a:rPr>
              <a:t>Week 6: 02/23 – 03/02</a:t>
            </a:r>
            <a:endParaRPr sz="900" b="1" u="none" strike="noStrike" cap="none">
              <a:solidFill>
                <a:srgbClr val="202120"/>
              </a:solidFill>
              <a:latin typeface="Source Sans Pro Semibold"/>
              <a:ea typeface="Source Sans Pro Semibold"/>
              <a:cs typeface="Source Sans Pro Semibold"/>
              <a:sym typeface="Source Sans Pro SemiBold"/>
            </a:endParaRPr>
          </a:p>
        </p:txBody>
      </p:sp>
      <p:sp>
        <p:nvSpPr>
          <p:cNvPr id="730" name="Google Shape;730;p22"/>
          <p:cNvSpPr txBox="1"/>
          <p:nvPr/>
        </p:nvSpPr>
        <p:spPr>
          <a:xfrm>
            <a:off x="7813069" y="181535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a:solidFill>
                  <a:srgbClr val="202120"/>
                </a:solidFill>
                <a:latin typeface="Source Sans Pro Semibold"/>
                <a:ea typeface="Source Sans Pro Semibold"/>
                <a:cs typeface="Source Sans Pro Semibold"/>
                <a:sym typeface="Source Sans Pro SemiBold"/>
              </a:rPr>
              <a:t>Week 7: 03/02- 03/09</a:t>
            </a:r>
            <a:endParaRPr sz="900" b="1" u="none" strike="noStrike" cap="none">
              <a:solidFill>
                <a:srgbClr val="202120"/>
              </a:solidFill>
              <a:latin typeface="Source Sans Pro Semibold"/>
              <a:ea typeface="Source Sans Pro Semibold"/>
              <a:cs typeface="Source Sans Pro Semibold"/>
              <a:sym typeface="Source Sans Pro SemiBold"/>
            </a:endParaRPr>
          </a:p>
        </p:txBody>
      </p:sp>
      <p:sp>
        <p:nvSpPr>
          <p:cNvPr id="731" name="Google Shape;731;p22"/>
          <p:cNvSpPr txBox="1"/>
          <p:nvPr/>
        </p:nvSpPr>
        <p:spPr>
          <a:xfrm>
            <a:off x="9957054" y="182427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a:solidFill>
                  <a:srgbClr val="202120"/>
                </a:solidFill>
                <a:latin typeface="Source Sans Pro Semibold"/>
                <a:ea typeface="Source Sans Pro Semibold"/>
                <a:cs typeface="Source Sans Pro Semibold"/>
                <a:sym typeface="Source Sans Pro SemiBold"/>
              </a:rPr>
              <a:t>Week 9: 03/16 – 03/23</a:t>
            </a:r>
            <a:endParaRPr sz="900" b="1" u="none" strike="noStrike" cap="none">
              <a:solidFill>
                <a:srgbClr val="202120"/>
              </a:solidFill>
              <a:latin typeface="Source Sans Pro Semibold"/>
              <a:ea typeface="Source Sans Pro Semibold"/>
              <a:cs typeface="Source Sans Pro Semibold"/>
              <a:sym typeface="Source Sans Pro SemiBold"/>
            </a:endParaRPr>
          </a:p>
        </p:txBody>
      </p:sp>
      <p:sp>
        <p:nvSpPr>
          <p:cNvPr id="732" name="Google Shape;732;p22"/>
          <p:cNvSpPr txBox="1"/>
          <p:nvPr/>
        </p:nvSpPr>
        <p:spPr>
          <a:xfrm>
            <a:off x="8874082"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a:solidFill>
                  <a:srgbClr val="202120"/>
                </a:solidFill>
                <a:latin typeface="Source Sans Pro Semibold"/>
                <a:ea typeface="Source Sans Pro Semibold"/>
                <a:cs typeface="Source Sans Pro Semibold"/>
                <a:sym typeface="Source Sans Pro SemiBold"/>
              </a:rPr>
              <a:t>Week 8: 03/09 – 03/16</a:t>
            </a:r>
            <a:endParaRPr sz="900" b="1" u="none" strike="noStrike" cap="none">
              <a:solidFill>
                <a:srgbClr val="202120"/>
              </a:solidFill>
              <a:latin typeface="Source Sans Pro Semibold"/>
              <a:ea typeface="Source Sans Pro Semibold"/>
              <a:cs typeface="Source Sans Pro Semibold"/>
              <a:sym typeface="Source Sans Pro SemiBold"/>
            </a:endParaRPr>
          </a:p>
        </p:txBody>
      </p:sp>
      <p:sp>
        <p:nvSpPr>
          <p:cNvPr id="733" name="Google Shape;733;p22"/>
          <p:cNvSpPr txBox="1"/>
          <p:nvPr/>
        </p:nvSpPr>
        <p:spPr>
          <a:xfrm>
            <a:off x="2481908" y="180598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a:solidFill>
                  <a:srgbClr val="202120"/>
                </a:solidFill>
                <a:latin typeface="Source Sans Pro Semibold"/>
                <a:ea typeface="Source Sans Pro Semibold"/>
                <a:cs typeface="Source Sans Pro Semibold"/>
                <a:sym typeface="Source Sans Pro SemiBold"/>
              </a:rPr>
              <a:t>Week 2:</a:t>
            </a:r>
            <a:br>
              <a:rPr lang="en-US" sz="900" b="1" u="none" strike="noStrike" cap="none">
                <a:solidFill>
                  <a:srgbClr val="202120"/>
                </a:solidFill>
                <a:latin typeface="Source Sans Pro Semibold"/>
                <a:ea typeface="Source Sans Pro Semibold"/>
                <a:cs typeface="Source Sans Pro Semibold"/>
                <a:sym typeface="Source Sans Pro SemiBold"/>
              </a:rPr>
            </a:br>
            <a:r>
              <a:rPr lang="en-US" sz="900" b="1" u="none" strike="noStrike" cap="none">
                <a:solidFill>
                  <a:srgbClr val="202120"/>
                </a:solidFill>
                <a:latin typeface="Source Sans Pro Semibold"/>
                <a:ea typeface="Source Sans Pro Semibold"/>
                <a:cs typeface="Source Sans Pro Semibold"/>
                <a:sym typeface="Source Sans Pro SemiBold"/>
              </a:rPr>
              <a:t>01/26–02/02</a:t>
            </a:r>
            <a:endParaRPr sz="900" b="1" u="none" strike="noStrike" cap="none">
              <a:solidFill>
                <a:srgbClr val="202120"/>
              </a:solidFill>
              <a:latin typeface="Source Sans Pro Semibold"/>
              <a:ea typeface="Source Sans Pro Semibold"/>
              <a:cs typeface="Source Sans Pro Semibold"/>
              <a:sym typeface="Source Sans Pro SemiBold"/>
            </a:endParaRPr>
          </a:p>
        </p:txBody>
      </p:sp>
      <p:sp>
        <p:nvSpPr>
          <p:cNvPr id="734" name="Google Shape;734;p22"/>
          <p:cNvSpPr txBox="1"/>
          <p:nvPr/>
        </p:nvSpPr>
        <p:spPr>
          <a:xfrm>
            <a:off x="242010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a:solidFill>
                  <a:srgbClr val="202120"/>
                </a:solidFill>
                <a:latin typeface="Source Sans Pro Semibold"/>
                <a:ea typeface="Source Sans Pro Semibold"/>
                <a:cs typeface="Source Sans Pro Semibold"/>
                <a:sym typeface="Source Sans Pro SemiBold"/>
              </a:rPr>
              <a:t>SPRINT 1</a:t>
            </a:r>
            <a:endParaRPr/>
          </a:p>
        </p:txBody>
      </p:sp>
      <p:sp>
        <p:nvSpPr>
          <p:cNvPr id="735" name="Google Shape;735;p22"/>
          <p:cNvSpPr txBox="1"/>
          <p:nvPr/>
        </p:nvSpPr>
        <p:spPr>
          <a:xfrm>
            <a:off x="4559075"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a:solidFill>
                  <a:srgbClr val="202120"/>
                </a:solidFill>
                <a:latin typeface="Source Sans Pro Semibold"/>
                <a:ea typeface="Source Sans Pro Semibold"/>
                <a:cs typeface="Source Sans Pro Semibold"/>
                <a:sym typeface="Source Sans Pro SemiBold"/>
              </a:rPr>
              <a:t>SPRINT 2</a:t>
            </a:r>
            <a:endParaRPr/>
          </a:p>
        </p:txBody>
      </p:sp>
      <p:sp>
        <p:nvSpPr>
          <p:cNvPr id="736" name="Google Shape;736;p22"/>
          <p:cNvSpPr txBox="1"/>
          <p:nvPr/>
        </p:nvSpPr>
        <p:spPr>
          <a:xfrm>
            <a:off x="670924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a:solidFill>
                  <a:srgbClr val="202120"/>
                </a:solidFill>
                <a:latin typeface="Source Sans Pro Semibold"/>
                <a:ea typeface="Source Sans Pro Semibold"/>
                <a:cs typeface="Source Sans Pro Semibold"/>
                <a:sym typeface="Source Sans Pro SemiBold"/>
              </a:rPr>
              <a:t>SPRINT 3</a:t>
            </a:r>
            <a:endParaRPr/>
          </a:p>
        </p:txBody>
      </p:sp>
      <p:sp>
        <p:nvSpPr>
          <p:cNvPr id="737" name="Google Shape;737;p22"/>
          <p:cNvSpPr txBox="1"/>
          <p:nvPr/>
        </p:nvSpPr>
        <p:spPr>
          <a:xfrm>
            <a:off x="8792328"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a:solidFill>
                  <a:srgbClr val="202120"/>
                </a:solidFill>
                <a:latin typeface="Source Sans Pro Semibold"/>
                <a:ea typeface="Source Sans Pro Semibold"/>
                <a:cs typeface="Source Sans Pro Semibold"/>
                <a:sym typeface="Source Sans Pro SemiBold"/>
              </a:rPr>
              <a:t>SPRINT 4</a:t>
            </a:r>
            <a:endParaRPr/>
          </a:p>
        </p:txBody>
      </p:sp>
      <p:sp>
        <p:nvSpPr>
          <p:cNvPr id="738" name="Google Shape;738;p22"/>
          <p:cNvSpPr txBox="1"/>
          <p:nvPr/>
        </p:nvSpPr>
        <p:spPr>
          <a:xfrm>
            <a:off x="10791374" y="1822925"/>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a:solidFill>
                  <a:srgbClr val="202120"/>
                </a:solidFill>
                <a:latin typeface="Source Sans Pro Semibold"/>
                <a:ea typeface="Source Sans Pro Semibold"/>
                <a:cs typeface="Source Sans Pro Semibold"/>
                <a:sym typeface="Source Sans Pro SemiBold"/>
              </a:rPr>
              <a:t>Week 10: 03/23 – 03/30</a:t>
            </a:r>
            <a:endParaRPr sz="900" b="1" u="none" strike="noStrike" cap="none">
              <a:solidFill>
                <a:srgbClr val="202120"/>
              </a:solidFill>
              <a:latin typeface="Source Sans Pro Semibold"/>
              <a:ea typeface="Source Sans Pro Semibold"/>
              <a:cs typeface="Source Sans Pro Semibold"/>
              <a:sym typeface="Source Sans Pro SemiBold"/>
            </a:endParaRPr>
          </a:p>
        </p:txBody>
      </p:sp>
      <p:sp>
        <p:nvSpPr>
          <p:cNvPr id="739" name="Google Shape;739;p22"/>
          <p:cNvSpPr txBox="1"/>
          <p:nvPr/>
        </p:nvSpPr>
        <p:spPr>
          <a:xfrm>
            <a:off x="10756836"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a:solidFill>
                  <a:srgbClr val="202120"/>
                </a:solidFill>
                <a:latin typeface="Source Sans Pro Semibold"/>
                <a:ea typeface="Source Sans Pro Semibold"/>
                <a:cs typeface="Source Sans Pro Semibold"/>
                <a:sym typeface="Source Sans Pro SemiBold"/>
              </a:rPr>
              <a:t>SPRINT 5</a:t>
            </a:r>
            <a:endParaRPr/>
          </a:p>
        </p:txBody>
      </p:sp>
      <p:sp>
        <p:nvSpPr>
          <p:cNvPr id="743" name="Google Shape;743;p22"/>
          <p:cNvSpPr/>
          <p:nvPr/>
        </p:nvSpPr>
        <p:spPr>
          <a:xfrm>
            <a:off x="1467640" y="3010539"/>
            <a:ext cx="906977" cy="32566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a:solidFill>
                  <a:srgbClr val="FDFFFD"/>
                </a:solidFill>
                <a:latin typeface="Source Sans Pro"/>
                <a:ea typeface="Source Sans Pro"/>
                <a:cs typeface="Source Sans Pro"/>
                <a:sym typeface="Source Sans Pro"/>
              </a:rPr>
              <a:t>Immersion &amp; onboarding</a:t>
            </a:r>
            <a:endParaRPr sz="850" u="none" strike="noStrike" cap="none">
              <a:solidFill>
                <a:srgbClr val="FDFFFD"/>
              </a:solidFill>
              <a:latin typeface="Source Sans Pro"/>
              <a:ea typeface="Source Sans Pro"/>
              <a:cs typeface="Source Sans Pro"/>
              <a:sym typeface="Source Sans Pro"/>
            </a:endParaRPr>
          </a:p>
        </p:txBody>
      </p:sp>
      <p:sp>
        <p:nvSpPr>
          <p:cNvPr id="745" name="Google Shape;745;p22"/>
          <p:cNvSpPr/>
          <p:nvPr/>
        </p:nvSpPr>
        <p:spPr>
          <a:xfrm>
            <a:off x="432434" y="2274058"/>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a:solidFill>
                  <a:schemeClr val="dk2"/>
                </a:solidFill>
                <a:latin typeface="Source Sans Pro Semibold"/>
                <a:ea typeface="Source Sans Pro Semibold"/>
                <a:cs typeface="Source Sans Pro Semibold"/>
                <a:sym typeface="Source Sans Pro SemiBold"/>
              </a:rPr>
              <a:t>Product &amp; Delivery</a:t>
            </a:r>
            <a:endParaRPr sz="900" b="1" u="none" strike="noStrike" cap="none">
              <a:solidFill>
                <a:schemeClr val="dk2"/>
              </a:solidFill>
              <a:latin typeface="Source Sans Pro Semibold"/>
              <a:ea typeface="Source Sans Pro Semibold"/>
              <a:cs typeface="Source Sans Pro Semibold"/>
              <a:sym typeface="Source Sans Pro SemiBold"/>
            </a:endParaRPr>
          </a:p>
        </p:txBody>
      </p:sp>
      <p:sp>
        <p:nvSpPr>
          <p:cNvPr id="747" name="Google Shape;747;p22"/>
          <p:cNvSpPr txBox="1"/>
          <p:nvPr/>
        </p:nvSpPr>
        <p:spPr>
          <a:xfrm>
            <a:off x="4806638" y="3534714"/>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748" name="Google Shape;748;p22"/>
          <p:cNvSpPr txBox="1"/>
          <p:nvPr/>
        </p:nvSpPr>
        <p:spPr>
          <a:xfrm>
            <a:off x="6933085" y="3528438"/>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749" name="Google Shape;749;p22"/>
          <p:cNvSpPr/>
          <p:nvPr/>
        </p:nvSpPr>
        <p:spPr>
          <a:xfrm>
            <a:off x="5030187" y="3407811"/>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750" name="Google Shape;750;p22"/>
          <p:cNvSpPr/>
          <p:nvPr/>
        </p:nvSpPr>
        <p:spPr>
          <a:xfrm>
            <a:off x="7156634" y="3431310"/>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751" name="Google Shape;751;p22"/>
          <p:cNvSpPr/>
          <p:nvPr/>
        </p:nvSpPr>
        <p:spPr>
          <a:xfrm>
            <a:off x="1467640" y="3381615"/>
            <a:ext cx="906977" cy="35918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a:solidFill>
                  <a:srgbClr val="FDFFFD"/>
                </a:solidFill>
                <a:latin typeface="Source Sans Pro"/>
                <a:ea typeface="Source Sans Pro"/>
                <a:cs typeface="Source Sans Pro"/>
                <a:sym typeface="Source Sans Pro"/>
              </a:rPr>
              <a:t>Immersion &amp; onboarding</a:t>
            </a:r>
            <a:endParaRPr sz="850" u="none" strike="noStrike" cap="none">
              <a:solidFill>
                <a:srgbClr val="FDFFFD"/>
              </a:solidFill>
              <a:latin typeface="Source Sans Pro"/>
              <a:ea typeface="Source Sans Pro"/>
              <a:cs typeface="Source Sans Pro"/>
              <a:sym typeface="Source Sans Pro"/>
            </a:endParaRPr>
          </a:p>
        </p:txBody>
      </p:sp>
      <p:sp>
        <p:nvSpPr>
          <p:cNvPr id="752" name="Google Shape;752;p22"/>
          <p:cNvSpPr/>
          <p:nvPr/>
        </p:nvSpPr>
        <p:spPr>
          <a:xfrm>
            <a:off x="1467640" y="3766528"/>
            <a:ext cx="906977" cy="35918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a:solidFill>
                  <a:srgbClr val="FDFFFD"/>
                </a:solidFill>
                <a:latin typeface="Source Sans Pro"/>
                <a:ea typeface="Source Sans Pro"/>
                <a:cs typeface="Source Sans Pro"/>
                <a:sym typeface="Source Sans Pro"/>
              </a:rPr>
              <a:t>PIV Onboarding</a:t>
            </a:r>
            <a:endParaRPr sz="850" u="none" strike="noStrike" cap="none">
              <a:solidFill>
                <a:srgbClr val="000000"/>
              </a:solidFill>
              <a:latin typeface="Source Sans Pro"/>
              <a:ea typeface="Source Sans Pro"/>
              <a:cs typeface="Source Sans Pro"/>
              <a:sym typeface="Source Sans Pro"/>
            </a:endParaRPr>
          </a:p>
        </p:txBody>
      </p:sp>
      <p:sp>
        <p:nvSpPr>
          <p:cNvPr id="753" name="Google Shape;753;p22"/>
          <p:cNvSpPr/>
          <p:nvPr/>
        </p:nvSpPr>
        <p:spPr>
          <a:xfrm>
            <a:off x="432434" y="3407693"/>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u="none" strike="noStrike" cap="none">
              <a:solidFill>
                <a:schemeClr val="dk2"/>
              </a:solidFill>
              <a:latin typeface="Source Sans Pro Semibold"/>
              <a:ea typeface="Source Sans Pro Semibold"/>
              <a:cs typeface="Source Sans Pro Semibold"/>
              <a:sym typeface="Source Sans Pro SemiBold"/>
            </a:endParaRPr>
          </a:p>
        </p:txBody>
      </p:sp>
      <p:pic>
        <p:nvPicPr>
          <p:cNvPr id="754" name="Google Shape;754;p22"/>
          <p:cNvPicPr preferRelativeResize="0"/>
          <p:nvPr/>
        </p:nvPicPr>
        <p:blipFill rotWithShape="1">
          <a:blip r:embed="rId3">
            <a:alphaModFix/>
          </a:blip>
          <a:srcRect/>
          <a:stretch/>
        </p:blipFill>
        <p:spPr>
          <a:xfrm>
            <a:off x="432433" y="3882153"/>
            <a:ext cx="265176" cy="265176"/>
          </a:xfrm>
          <a:prstGeom prst="rect">
            <a:avLst/>
          </a:prstGeom>
          <a:noFill/>
          <a:ln>
            <a:noFill/>
          </a:ln>
        </p:spPr>
      </p:pic>
      <p:pic>
        <p:nvPicPr>
          <p:cNvPr id="755" name="Google Shape;755;p22"/>
          <p:cNvPicPr preferRelativeResize="0"/>
          <p:nvPr/>
        </p:nvPicPr>
        <p:blipFill rotWithShape="1">
          <a:blip r:embed="rId4">
            <a:alphaModFix/>
          </a:blip>
          <a:srcRect/>
          <a:stretch/>
        </p:blipFill>
        <p:spPr>
          <a:xfrm>
            <a:off x="432433" y="2625938"/>
            <a:ext cx="265176" cy="265176"/>
          </a:xfrm>
          <a:prstGeom prst="rect">
            <a:avLst/>
          </a:prstGeom>
          <a:noFill/>
          <a:ln>
            <a:noFill/>
          </a:ln>
        </p:spPr>
      </p:pic>
      <p:cxnSp>
        <p:nvCxnSpPr>
          <p:cNvPr id="756" name="Google Shape;756;p22"/>
          <p:cNvCxnSpPr/>
          <p:nvPr/>
        </p:nvCxnSpPr>
        <p:spPr>
          <a:xfrm>
            <a:off x="2393808" y="1745476"/>
            <a:ext cx="0" cy="4377097"/>
          </a:xfrm>
          <a:prstGeom prst="straightConnector1">
            <a:avLst/>
          </a:prstGeom>
          <a:noFill/>
          <a:ln w="9525" cap="flat" cmpd="sng">
            <a:solidFill>
              <a:srgbClr val="747C74"/>
            </a:solidFill>
            <a:prstDash val="solid"/>
            <a:round/>
            <a:headEnd type="none" w="sm" len="sm"/>
            <a:tailEnd type="none" w="sm" len="sm"/>
          </a:ln>
        </p:spPr>
      </p:cxnSp>
      <p:grpSp>
        <p:nvGrpSpPr>
          <p:cNvPr id="757" name="Google Shape;757;p22"/>
          <p:cNvGrpSpPr/>
          <p:nvPr/>
        </p:nvGrpSpPr>
        <p:grpSpPr>
          <a:xfrm>
            <a:off x="3457224" y="1745476"/>
            <a:ext cx="7278410" cy="4357760"/>
            <a:chOff x="6971243" y="3663280"/>
            <a:chExt cx="14166394" cy="7593526"/>
          </a:xfrm>
        </p:grpSpPr>
        <p:cxnSp>
          <p:nvCxnSpPr>
            <p:cNvPr id="758" name="Google Shape;758;p22"/>
            <p:cNvCxnSpPr/>
            <p:nvPr/>
          </p:nvCxnSpPr>
          <p:spPr>
            <a:xfrm>
              <a:off x="17320200"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759" name="Google Shape;759;p22"/>
            <p:cNvCxnSpPr/>
            <p:nvPr/>
          </p:nvCxnSpPr>
          <p:spPr>
            <a:xfrm>
              <a:off x="6971243" y="3663280"/>
              <a:ext cx="0" cy="7572555"/>
            </a:xfrm>
            <a:prstGeom prst="straightConnector1">
              <a:avLst/>
            </a:prstGeom>
            <a:noFill/>
            <a:ln w="9525" cap="flat" cmpd="sng">
              <a:solidFill>
                <a:srgbClr val="C7C7C7"/>
              </a:solidFill>
              <a:prstDash val="dot"/>
              <a:round/>
              <a:headEnd type="none" w="sm" len="sm"/>
              <a:tailEnd type="none" w="sm" len="sm"/>
            </a:ln>
          </p:spPr>
        </p:cxnSp>
        <p:cxnSp>
          <p:nvCxnSpPr>
            <p:cNvPr id="760" name="Google Shape;760;p22"/>
            <p:cNvCxnSpPr/>
            <p:nvPr/>
          </p:nvCxnSpPr>
          <p:spPr>
            <a:xfrm>
              <a:off x="9041035"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761" name="Google Shape;761;p22"/>
            <p:cNvCxnSpPr/>
            <p:nvPr/>
          </p:nvCxnSpPr>
          <p:spPr>
            <a:xfrm>
              <a:off x="11110827" y="3663280"/>
              <a:ext cx="0" cy="7572555"/>
            </a:xfrm>
            <a:prstGeom prst="straightConnector1">
              <a:avLst/>
            </a:prstGeom>
            <a:noFill/>
            <a:ln w="9525" cap="flat" cmpd="sng">
              <a:solidFill>
                <a:srgbClr val="C7C7C7"/>
              </a:solidFill>
              <a:prstDash val="dot"/>
              <a:round/>
              <a:headEnd type="none" w="sm" len="sm"/>
              <a:tailEnd type="none" w="sm" len="sm"/>
            </a:ln>
          </p:spPr>
        </p:cxnSp>
        <p:cxnSp>
          <p:nvCxnSpPr>
            <p:cNvPr id="762" name="Google Shape;762;p22"/>
            <p:cNvCxnSpPr/>
            <p:nvPr/>
          </p:nvCxnSpPr>
          <p:spPr>
            <a:xfrm>
              <a:off x="13180616"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763" name="Google Shape;763;p22"/>
            <p:cNvCxnSpPr/>
            <p:nvPr/>
          </p:nvCxnSpPr>
          <p:spPr>
            <a:xfrm>
              <a:off x="15250408" y="3663280"/>
              <a:ext cx="0" cy="7572555"/>
            </a:xfrm>
            <a:prstGeom prst="straightConnector1">
              <a:avLst/>
            </a:prstGeom>
            <a:noFill/>
            <a:ln w="9525" cap="flat" cmpd="sng">
              <a:solidFill>
                <a:srgbClr val="C7C7C7"/>
              </a:solidFill>
              <a:prstDash val="dot"/>
              <a:round/>
              <a:headEnd type="none" w="sm" len="sm"/>
              <a:tailEnd type="none" w="sm" len="sm"/>
            </a:ln>
          </p:spPr>
        </p:cxnSp>
        <p:cxnSp>
          <p:nvCxnSpPr>
            <p:cNvPr id="764" name="Google Shape;764;p22"/>
            <p:cNvCxnSpPr/>
            <p:nvPr/>
          </p:nvCxnSpPr>
          <p:spPr>
            <a:xfrm>
              <a:off x="19262642" y="3663280"/>
              <a:ext cx="0" cy="7572555"/>
            </a:xfrm>
            <a:prstGeom prst="straightConnector1">
              <a:avLst/>
            </a:prstGeom>
            <a:noFill/>
            <a:ln w="9525" cap="flat" cmpd="sng">
              <a:solidFill>
                <a:srgbClr val="C7C7C7"/>
              </a:solidFill>
              <a:prstDash val="dot"/>
              <a:round/>
              <a:headEnd type="none" w="sm" len="sm"/>
              <a:tailEnd type="none" w="sm" len="sm"/>
            </a:ln>
          </p:spPr>
        </p:cxnSp>
        <p:cxnSp>
          <p:nvCxnSpPr>
            <p:cNvPr id="765" name="Google Shape;765;p22"/>
            <p:cNvCxnSpPr/>
            <p:nvPr/>
          </p:nvCxnSpPr>
          <p:spPr>
            <a:xfrm>
              <a:off x="21137637" y="3684251"/>
              <a:ext cx="0" cy="7572555"/>
            </a:xfrm>
            <a:prstGeom prst="straightConnector1">
              <a:avLst/>
            </a:prstGeom>
            <a:noFill/>
            <a:ln w="9525" cap="flat" cmpd="sng">
              <a:solidFill>
                <a:srgbClr val="7F7F7F"/>
              </a:solidFill>
              <a:prstDash val="solid"/>
              <a:round/>
              <a:headEnd type="none" w="sm" len="sm"/>
              <a:tailEnd type="none" w="sm" len="sm"/>
            </a:ln>
          </p:spPr>
        </p:cxnSp>
      </p:grpSp>
      <p:cxnSp>
        <p:nvCxnSpPr>
          <p:cNvPr id="766" name="Google Shape;766;p22"/>
          <p:cNvCxnSpPr/>
          <p:nvPr/>
        </p:nvCxnSpPr>
        <p:spPr>
          <a:xfrm>
            <a:off x="417604" y="3358906"/>
            <a:ext cx="11354490" cy="0"/>
          </a:xfrm>
          <a:prstGeom prst="straightConnector1">
            <a:avLst/>
          </a:prstGeom>
          <a:noFill/>
          <a:ln w="9525" cap="flat" cmpd="sng">
            <a:solidFill>
              <a:srgbClr val="747C74"/>
            </a:solidFill>
            <a:prstDash val="solid"/>
            <a:round/>
            <a:headEnd type="none" w="sm" len="sm"/>
            <a:tailEnd type="none" w="sm" len="sm"/>
          </a:ln>
        </p:spPr>
      </p:cxnSp>
      <p:sp>
        <p:nvSpPr>
          <p:cNvPr id="768" name="Google Shape;768;p22"/>
          <p:cNvSpPr/>
          <p:nvPr/>
        </p:nvSpPr>
        <p:spPr>
          <a:xfrm>
            <a:off x="3483237" y="2703276"/>
            <a:ext cx="2074815" cy="368035"/>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a:solidFill>
                  <a:srgbClr val="FDFFFD"/>
                </a:solidFill>
                <a:latin typeface="Source Sans Pro"/>
                <a:ea typeface="Source Sans Pro"/>
                <a:cs typeface="Source Sans Pro"/>
                <a:sym typeface="Source Sans Pro"/>
              </a:rPr>
              <a:t>Prioritized backlog</a:t>
            </a:r>
            <a:endParaRPr sz="850" u="none" strike="noStrike" cap="none">
              <a:solidFill>
                <a:srgbClr val="000000"/>
              </a:solidFill>
              <a:latin typeface="Source Sans Pro"/>
              <a:ea typeface="Source Sans Pro"/>
              <a:cs typeface="Source Sans Pro"/>
              <a:sym typeface="Source Sans Pro"/>
            </a:endParaRPr>
          </a:p>
        </p:txBody>
      </p:sp>
      <p:sp>
        <p:nvSpPr>
          <p:cNvPr id="769" name="Google Shape;769;p22"/>
          <p:cNvSpPr/>
          <p:nvPr/>
        </p:nvSpPr>
        <p:spPr>
          <a:xfrm>
            <a:off x="5604458" y="2318781"/>
            <a:ext cx="3149459" cy="35918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a:solidFill>
                  <a:srgbClr val="FDFFFD"/>
                </a:solidFill>
                <a:latin typeface="Source Sans Pro"/>
                <a:ea typeface="Source Sans Pro"/>
                <a:cs typeface="Source Sans Pro"/>
                <a:sym typeface="Source Sans Pro"/>
              </a:rPr>
              <a:t>Identify Change Management or Communications Plan</a:t>
            </a:r>
            <a:endParaRPr sz="850" u="none" strike="noStrike" cap="none">
              <a:solidFill>
                <a:srgbClr val="000000"/>
              </a:solidFill>
              <a:latin typeface="Source Sans Pro"/>
              <a:ea typeface="Source Sans Pro"/>
              <a:cs typeface="Source Sans Pro"/>
              <a:sym typeface="Source Sans Pro"/>
            </a:endParaRPr>
          </a:p>
        </p:txBody>
      </p:sp>
      <p:sp>
        <p:nvSpPr>
          <p:cNvPr id="770" name="Google Shape;770;p22"/>
          <p:cNvSpPr/>
          <p:nvPr/>
        </p:nvSpPr>
        <p:spPr>
          <a:xfrm>
            <a:off x="8792328" y="2280281"/>
            <a:ext cx="2809858" cy="35918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a:solidFill>
                  <a:srgbClr val="FDFFFD"/>
                </a:solidFill>
                <a:latin typeface="Source Sans Pro"/>
                <a:ea typeface="Source Sans Pro"/>
                <a:cs typeface="Source Sans Pro"/>
                <a:sym typeface="Source Sans Pro"/>
              </a:rPr>
              <a:t>Handover plan  - Prepare for launch</a:t>
            </a:r>
            <a:endParaRPr sz="850" u="none" strike="noStrike" cap="none">
              <a:solidFill>
                <a:srgbClr val="000000"/>
              </a:solidFill>
              <a:latin typeface="Source Sans Pro"/>
              <a:ea typeface="Source Sans Pro"/>
              <a:cs typeface="Source Sans Pro"/>
              <a:sym typeface="Source Sans Pro"/>
            </a:endParaRPr>
          </a:p>
        </p:txBody>
      </p:sp>
      <p:sp>
        <p:nvSpPr>
          <p:cNvPr id="771" name="Google Shape;771;p22"/>
          <p:cNvSpPr/>
          <p:nvPr/>
        </p:nvSpPr>
        <p:spPr>
          <a:xfrm>
            <a:off x="1467640" y="2280281"/>
            <a:ext cx="3028063" cy="35918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a:solidFill>
                  <a:srgbClr val="FDFFFD"/>
                </a:solidFill>
                <a:latin typeface="Source Sans Pro"/>
                <a:ea typeface="Source Sans Pro"/>
                <a:cs typeface="Source Sans Pro"/>
                <a:sym typeface="Source Sans Pro"/>
              </a:rPr>
              <a:t>Build backlog</a:t>
            </a:r>
            <a:endParaRPr sz="850" u="none" strike="noStrike" cap="none">
              <a:solidFill>
                <a:srgbClr val="000000"/>
              </a:solidFill>
              <a:latin typeface="Source Sans Pro"/>
              <a:ea typeface="Source Sans Pro"/>
              <a:cs typeface="Source Sans Pro"/>
              <a:sym typeface="Source Sans Pro"/>
            </a:endParaRPr>
          </a:p>
        </p:txBody>
      </p:sp>
      <p:sp>
        <p:nvSpPr>
          <p:cNvPr id="776" name="Google Shape;776;p22"/>
          <p:cNvSpPr/>
          <p:nvPr/>
        </p:nvSpPr>
        <p:spPr>
          <a:xfrm>
            <a:off x="3057441" y="4149908"/>
            <a:ext cx="1438263" cy="27001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a:solidFill>
                  <a:srgbClr val="FDFFFD"/>
                </a:solidFill>
                <a:latin typeface="Source Sans Pro"/>
                <a:ea typeface="Source Sans Pro"/>
                <a:cs typeface="Source Sans Pro"/>
                <a:sym typeface="Source Sans Pro"/>
              </a:rPr>
              <a:t>User flows</a:t>
            </a:r>
            <a:endParaRPr sz="850" u="none" strike="noStrike" cap="none">
              <a:solidFill>
                <a:srgbClr val="000000"/>
              </a:solidFill>
              <a:latin typeface="Source Sans Pro"/>
              <a:ea typeface="Source Sans Pro"/>
              <a:cs typeface="Source Sans Pro"/>
              <a:sym typeface="Source Sans Pro"/>
            </a:endParaRPr>
          </a:p>
        </p:txBody>
      </p:sp>
      <p:sp>
        <p:nvSpPr>
          <p:cNvPr id="777" name="Google Shape;777;p22"/>
          <p:cNvSpPr/>
          <p:nvPr/>
        </p:nvSpPr>
        <p:spPr>
          <a:xfrm>
            <a:off x="2400627" y="3387711"/>
            <a:ext cx="871897" cy="43971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a:solidFill>
                  <a:srgbClr val="FDFFFD"/>
                </a:solidFill>
                <a:latin typeface="Source Sans Pro"/>
                <a:ea typeface="Source Sans Pro"/>
                <a:cs typeface="Source Sans Pro"/>
                <a:sym typeface="Source Sans Pro"/>
              </a:rPr>
              <a:t>Testing prep</a:t>
            </a:r>
            <a:endParaRPr sz="850" u="none" strike="noStrike" cap="none">
              <a:solidFill>
                <a:srgbClr val="FDFFFD"/>
              </a:solidFill>
              <a:latin typeface="Source Sans Pro"/>
              <a:ea typeface="Source Sans Pro"/>
              <a:cs typeface="Source Sans Pro"/>
              <a:sym typeface="Source Sans Pro"/>
            </a:endParaRPr>
          </a:p>
        </p:txBody>
      </p:sp>
      <p:sp>
        <p:nvSpPr>
          <p:cNvPr id="778" name="Google Shape;778;p22"/>
          <p:cNvSpPr/>
          <p:nvPr/>
        </p:nvSpPr>
        <p:spPr>
          <a:xfrm>
            <a:off x="5940142" y="3400677"/>
            <a:ext cx="686323" cy="43971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a:solidFill>
                  <a:srgbClr val="FDFFFD"/>
                </a:solidFill>
                <a:latin typeface="Source Sans Pro"/>
                <a:ea typeface="Source Sans Pro"/>
                <a:cs typeface="Source Sans Pro"/>
                <a:sym typeface="Source Sans Pro"/>
              </a:rPr>
              <a:t>Testing prep &amp; recruiting</a:t>
            </a:r>
            <a:endParaRPr sz="850" u="none" strike="noStrike" cap="none">
              <a:solidFill>
                <a:srgbClr val="FDFFFD"/>
              </a:solidFill>
              <a:latin typeface="Source Sans Pro"/>
              <a:ea typeface="Source Sans Pro"/>
              <a:cs typeface="Source Sans Pro"/>
              <a:sym typeface="Source Sans Pro"/>
            </a:endParaRPr>
          </a:p>
        </p:txBody>
      </p:sp>
      <p:sp>
        <p:nvSpPr>
          <p:cNvPr id="779" name="Google Shape;779;p22"/>
          <p:cNvSpPr/>
          <p:nvPr/>
        </p:nvSpPr>
        <p:spPr>
          <a:xfrm>
            <a:off x="4545580" y="3850718"/>
            <a:ext cx="2084815" cy="269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a:solidFill>
                  <a:srgbClr val="FDFFFD"/>
                </a:solidFill>
                <a:latin typeface="Source Sans Pro"/>
                <a:ea typeface="Source Sans Pro"/>
                <a:cs typeface="Source Sans Pro"/>
                <a:sym typeface="Source Sans Pro"/>
              </a:rPr>
              <a:t>Design iterations</a:t>
            </a:r>
            <a:endParaRPr sz="850" u="none" strike="noStrike" cap="none">
              <a:solidFill>
                <a:srgbClr val="000000"/>
              </a:solidFill>
              <a:latin typeface="Source Sans Pro"/>
              <a:ea typeface="Source Sans Pro"/>
              <a:cs typeface="Source Sans Pro"/>
              <a:sym typeface="Source Sans Pro"/>
            </a:endParaRPr>
          </a:p>
        </p:txBody>
      </p:sp>
      <p:sp>
        <p:nvSpPr>
          <p:cNvPr id="780" name="Google Shape;780;p22"/>
          <p:cNvSpPr/>
          <p:nvPr/>
        </p:nvSpPr>
        <p:spPr>
          <a:xfrm>
            <a:off x="1467640" y="2662171"/>
            <a:ext cx="906977" cy="32566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a:solidFill>
                  <a:srgbClr val="FDFFFD"/>
                </a:solidFill>
                <a:latin typeface="Source Sans Pro"/>
                <a:ea typeface="Source Sans Pro"/>
                <a:cs typeface="Source Sans Pro"/>
                <a:sym typeface="Source Sans Pro"/>
              </a:rPr>
              <a:t>PIV Onboarding</a:t>
            </a:r>
            <a:endParaRPr sz="850" u="none" strike="noStrike" cap="none">
              <a:solidFill>
                <a:srgbClr val="000000"/>
              </a:solidFill>
              <a:latin typeface="Source Sans Pro"/>
              <a:ea typeface="Source Sans Pro"/>
              <a:cs typeface="Source Sans Pro"/>
              <a:sym typeface="Source Sans Pro"/>
            </a:endParaRPr>
          </a:p>
        </p:txBody>
      </p:sp>
      <p:sp>
        <p:nvSpPr>
          <p:cNvPr id="781" name="Google Shape;781;p22"/>
          <p:cNvSpPr/>
          <p:nvPr/>
        </p:nvSpPr>
        <p:spPr>
          <a:xfrm>
            <a:off x="2418751" y="3850614"/>
            <a:ext cx="2076955" cy="269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a:solidFill>
                  <a:srgbClr val="FDFFFD"/>
                </a:solidFill>
                <a:latin typeface="Source Sans Pro"/>
                <a:ea typeface="Source Sans Pro"/>
                <a:cs typeface="Source Sans Pro"/>
                <a:sym typeface="Source Sans Pro"/>
              </a:rPr>
              <a:t>Wireframes &amp; Design</a:t>
            </a:r>
            <a:endParaRPr sz="850" u="none" strike="noStrike" cap="none">
              <a:solidFill>
                <a:srgbClr val="000000"/>
              </a:solidFill>
              <a:latin typeface="Source Sans Pro"/>
              <a:ea typeface="Source Sans Pro"/>
              <a:cs typeface="Source Sans Pro"/>
              <a:sym typeface="Source Sans Pro"/>
            </a:endParaRPr>
          </a:p>
        </p:txBody>
      </p:sp>
      <p:sp>
        <p:nvSpPr>
          <p:cNvPr id="782" name="Google Shape;782;p22"/>
          <p:cNvSpPr/>
          <p:nvPr/>
        </p:nvSpPr>
        <p:spPr>
          <a:xfrm>
            <a:off x="6668486" y="3850614"/>
            <a:ext cx="2084815" cy="268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a:solidFill>
                  <a:srgbClr val="FDFFFD"/>
                </a:solidFill>
                <a:latin typeface="Source Sans Pro"/>
                <a:ea typeface="Source Sans Pro"/>
                <a:cs typeface="Source Sans Pro"/>
                <a:sym typeface="Source Sans Pro"/>
              </a:rPr>
              <a:t>Design iterations</a:t>
            </a:r>
            <a:endParaRPr sz="850" u="none" strike="noStrike" cap="none">
              <a:solidFill>
                <a:srgbClr val="FDFFFD"/>
              </a:solidFill>
              <a:latin typeface="Source Sans Pro"/>
              <a:ea typeface="Source Sans Pro"/>
              <a:cs typeface="Source Sans Pro"/>
              <a:sym typeface="Source Sans Pro"/>
            </a:endParaRPr>
          </a:p>
        </p:txBody>
      </p:sp>
      <p:sp>
        <p:nvSpPr>
          <p:cNvPr id="783" name="Google Shape;783;p22"/>
          <p:cNvSpPr/>
          <p:nvPr/>
        </p:nvSpPr>
        <p:spPr>
          <a:xfrm>
            <a:off x="10745707" y="3381617"/>
            <a:ext cx="1026387" cy="43971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a:solidFill>
                  <a:srgbClr val="FDFFFD"/>
                </a:solidFill>
                <a:latin typeface="Source Sans Pro"/>
                <a:ea typeface="Source Sans Pro"/>
                <a:cs typeface="Source Sans Pro"/>
                <a:sym typeface="Source Sans Pro"/>
              </a:rPr>
              <a:t>Create post-MVP design refinements</a:t>
            </a:r>
            <a:endParaRPr sz="850" u="none" strike="noStrike" cap="none">
              <a:solidFill>
                <a:srgbClr val="FDFFFD"/>
              </a:solidFill>
              <a:latin typeface="Source Sans Pro"/>
              <a:ea typeface="Source Sans Pro"/>
              <a:cs typeface="Source Sans Pro"/>
              <a:sym typeface="Source Sans Pro"/>
            </a:endParaRPr>
          </a:p>
        </p:txBody>
      </p:sp>
      <p:sp>
        <p:nvSpPr>
          <p:cNvPr id="784" name="Google Shape;784;p22"/>
          <p:cNvSpPr/>
          <p:nvPr/>
        </p:nvSpPr>
        <p:spPr>
          <a:xfrm>
            <a:off x="8792328" y="3850626"/>
            <a:ext cx="1925293" cy="268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a:solidFill>
                  <a:srgbClr val="FDFFFD"/>
                </a:solidFill>
                <a:latin typeface="Source Sans Pro"/>
                <a:ea typeface="Source Sans Pro"/>
                <a:cs typeface="Source Sans Pro"/>
                <a:sym typeface="Source Sans Pro"/>
              </a:rPr>
              <a:t>Design QA</a:t>
            </a:r>
            <a:endParaRPr sz="850" u="none" strike="noStrike" cap="none">
              <a:solidFill>
                <a:srgbClr val="FDFFFD"/>
              </a:solidFill>
              <a:latin typeface="Source Sans Pro"/>
              <a:ea typeface="Source Sans Pro"/>
              <a:cs typeface="Source Sans Pro"/>
              <a:sym typeface="Source Sans Pro"/>
            </a:endParaRPr>
          </a:p>
        </p:txBody>
      </p:sp>
      <p:cxnSp>
        <p:nvCxnSpPr>
          <p:cNvPr id="787" name="Google Shape;787;p22"/>
          <p:cNvCxnSpPr/>
          <p:nvPr/>
        </p:nvCxnSpPr>
        <p:spPr>
          <a:xfrm>
            <a:off x="1467640" y="1758481"/>
            <a:ext cx="906977" cy="0"/>
          </a:xfrm>
          <a:prstGeom prst="straightConnector1">
            <a:avLst/>
          </a:prstGeom>
          <a:noFill/>
          <a:ln w="12700" cap="flat" cmpd="sng">
            <a:solidFill>
              <a:schemeClr val="dk1"/>
            </a:solidFill>
            <a:prstDash val="solid"/>
            <a:round/>
            <a:headEnd type="none" w="sm" len="sm"/>
            <a:tailEnd type="none" w="sm" len="sm"/>
          </a:ln>
        </p:spPr>
      </p:cxnSp>
      <p:cxnSp>
        <p:nvCxnSpPr>
          <p:cNvPr id="788" name="Google Shape;788;p22"/>
          <p:cNvCxnSpPr/>
          <p:nvPr/>
        </p:nvCxnSpPr>
        <p:spPr>
          <a:xfrm>
            <a:off x="2418751" y="1758481"/>
            <a:ext cx="2076955" cy="0"/>
          </a:xfrm>
          <a:prstGeom prst="straightConnector1">
            <a:avLst/>
          </a:prstGeom>
          <a:noFill/>
          <a:ln w="12700" cap="flat" cmpd="sng">
            <a:solidFill>
              <a:schemeClr val="dk1"/>
            </a:solidFill>
            <a:prstDash val="solid"/>
            <a:round/>
            <a:headEnd type="none" w="sm" len="sm"/>
            <a:tailEnd type="none" w="sm" len="sm"/>
          </a:ln>
        </p:spPr>
      </p:cxnSp>
      <p:cxnSp>
        <p:nvCxnSpPr>
          <p:cNvPr id="789" name="Google Shape;789;p22"/>
          <p:cNvCxnSpPr/>
          <p:nvPr/>
        </p:nvCxnSpPr>
        <p:spPr>
          <a:xfrm>
            <a:off x="4545580"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790" name="Google Shape;790;p22"/>
          <p:cNvCxnSpPr/>
          <p:nvPr/>
        </p:nvCxnSpPr>
        <p:spPr>
          <a:xfrm>
            <a:off x="6668486"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791" name="Google Shape;791;p22"/>
          <p:cNvCxnSpPr/>
          <p:nvPr/>
        </p:nvCxnSpPr>
        <p:spPr>
          <a:xfrm>
            <a:off x="8792328" y="1758481"/>
            <a:ext cx="1925293" cy="0"/>
          </a:xfrm>
          <a:prstGeom prst="straightConnector1">
            <a:avLst/>
          </a:prstGeom>
          <a:noFill/>
          <a:ln w="12700" cap="flat" cmpd="sng">
            <a:solidFill>
              <a:schemeClr val="dk1"/>
            </a:solidFill>
            <a:prstDash val="solid"/>
            <a:round/>
            <a:headEnd type="none" w="sm" len="sm"/>
            <a:tailEnd type="none" w="sm" len="sm"/>
          </a:ln>
        </p:spPr>
      </p:cxnSp>
      <p:cxnSp>
        <p:nvCxnSpPr>
          <p:cNvPr id="792" name="Google Shape;792;p22"/>
          <p:cNvCxnSpPr/>
          <p:nvPr/>
        </p:nvCxnSpPr>
        <p:spPr>
          <a:xfrm>
            <a:off x="10756836" y="1758481"/>
            <a:ext cx="1016064" cy="0"/>
          </a:xfrm>
          <a:prstGeom prst="straightConnector1">
            <a:avLst/>
          </a:prstGeom>
          <a:noFill/>
          <a:ln w="12700" cap="flat" cmpd="sng">
            <a:solidFill>
              <a:schemeClr val="dk1"/>
            </a:solidFill>
            <a:prstDash val="solid"/>
            <a:round/>
            <a:headEnd type="none" w="sm" len="sm"/>
            <a:tailEnd type="none" w="sm" len="sm"/>
          </a:ln>
        </p:spPr>
      </p:cxnSp>
      <p:sp>
        <p:nvSpPr>
          <p:cNvPr id="2" name="Google Shape;371;p7">
            <a:extLst>
              <a:ext uri="{FF2B5EF4-FFF2-40B4-BE49-F238E27FC236}">
                <a16:creationId xmlns:a16="http://schemas.microsoft.com/office/drawing/2014/main" id="{D19A566D-E45C-4C0B-9A22-F2FD8A38976F}"/>
              </a:ext>
            </a:extLst>
          </p:cNvPr>
          <p:cNvSpPr/>
          <p:nvPr/>
        </p:nvSpPr>
        <p:spPr>
          <a:xfrm>
            <a:off x="4559075" y="4472952"/>
            <a:ext cx="2084815" cy="359180"/>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POC for data flow</a:t>
            </a:r>
            <a:endParaRPr sz="850" b="0" i="0" u="none" strike="noStrike" cap="none">
              <a:solidFill>
                <a:schemeClr val="accent1"/>
              </a:solidFill>
              <a:latin typeface="Source Sans Pro"/>
              <a:ea typeface="Source Sans Pro"/>
              <a:cs typeface="Source Sans Pro"/>
              <a:sym typeface="Source Sans Pro"/>
            </a:endParaRPr>
          </a:p>
        </p:txBody>
      </p:sp>
      <p:sp>
        <p:nvSpPr>
          <p:cNvPr id="3" name="Google Shape;372;p7">
            <a:extLst>
              <a:ext uri="{FF2B5EF4-FFF2-40B4-BE49-F238E27FC236}">
                <a16:creationId xmlns:a16="http://schemas.microsoft.com/office/drawing/2014/main" id="{935DB3E8-8B96-4BAE-97BF-686BC6987BEB}"/>
              </a:ext>
            </a:extLst>
          </p:cNvPr>
          <p:cNvSpPr/>
          <p:nvPr/>
        </p:nvSpPr>
        <p:spPr>
          <a:xfrm>
            <a:off x="10756836" y="4837948"/>
            <a:ext cx="1016064" cy="359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91440"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Test &amp; Refine</a:t>
            </a:r>
            <a:endParaRPr sz="850" b="0" i="0" u="none" strike="noStrike" cap="none">
              <a:solidFill>
                <a:schemeClr val="accent1"/>
              </a:solidFill>
              <a:latin typeface="Source Sans Pro"/>
              <a:ea typeface="Source Sans Pro"/>
              <a:cs typeface="Source Sans Pro"/>
              <a:sym typeface="Source Sans Pro"/>
            </a:endParaRPr>
          </a:p>
        </p:txBody>
      </p:sp>
      <p:sp>
        <p:nvSpPr>
          <p:cNvPr id="4" name="Google Shape;373;p7">
            <a:extLst>
              <a:ext uri="{FF2B5EF4-FFF2-40B4-BE49-F238E27FC236}">
                <a16:creationId xmlns:a16="http://schemas.microsoft.com/office/drawing/2014/main" id="{6857C425-F254-424C-AD61-E478B6FDD5D2}"/>
              </a:ext>
            </a:extLst>
          </p:cNvPr>
          <p:cNvSpPr/>
          <p:nvPr/>
        </p:nvSpPr>
        <p:spPr>
          <a:xfrm>
            <a:off x="1467640" y="4465336"/>
            <a:ext cx="906977" cy="359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Create tech discovery plan</a:t>
            </a:r>
            <a:endParaRPr sz="850" b="0" i="0" u="none" strike="noStrike" cap="none">
              <a:solidFill>
                <a:schemeClr val="accent1"/>
              </a:solidFill>
              <a:latin typeface="Source Sans Pro"/>
              <a:ea typeface="Source Sans Pro"/>
              <a:cs typeface="Source Sans Pro"/>
              <a:sym typeface="Source Sans Pro"/>
            </a:endParaRPr>
          </a:p>
        </p:txBody>
      </p:sp>
      <p:sp>
        <p:nvSpPr>
          <p:cNvPr id="5" name="Google Shape;375;p7">
            <a:extLst>
              <a:ext uri="{FF2B5EF4-FFF2-40B4-BE49-F238E27FC236}">
                <a16:creationId xmlns:a16="http://schemas.microsoft.com/office/drawing/2014/main" id="{AE8869DE-CB5A-49C8-A64E-27191EEAD716}"/>
              </a:ext>
            </a:extLst>
          </p:cNvPr>
          <p:cNvSpPr/>
          <p:nvPr/>
        </p:nvSpPr>
        <p:spPr>
          <a:xfrm>
            <a:off x="1467640" y="4847221"/>
            <a:ext cx="906977" cy="359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Immersion &amp; onboarding</a:t>
            </a:r>
            <a:endParaRPr sz="850" b="0" i="0" u="none" strike="noStrike" cap="none">
              <a:solidFill>
                <a:schemeClr val="accent1"/>
              </a:solidFill>
              <a:latin typeface="Source Sans Pro"/>
              <a:ea typeface="Source Sans Pro"/>
              <a:cs typeface="Source Sans Pro"/>
              <a:sym typeface="Source Sans Pro"/>
            </a:endParaRPr>
          </a:p>
        </p:txBody>
      </p:sp>
      <p:sp>
        <p:nvSpPr>
          <p:cNvPr id="6" name="Google Shape;377;p7">
            <a:extLst>
              <a:ext uri="{FF2B5EF4-FFF2-40B4-BE49-F238E27FC236}">
                <a16:creationId xmlns:a16="http://schemas.microsoft.com/office/drawing/2014/main" id="{B8C542A6-2C57-4BCE-B578-EE91D7C3BF2B}"/>
              </a:ext>
            </a:extLst>
          </p:cNvPr>
          <p:cNvSpPr/>
          <p:nvPr/>
        </p:nvSpPr>
        <p:spPr>
          <a:xfrm>
            <a:off x="432434" y="4489485"/>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cxnSp>
        <p:nvCxnSpPr>
          <p:cNvPr id="7" name="Google Shape;398;p7">
            <a:extLst>
              <a:ext uri="{FF2B5EF4-FFF2-40B4-BE49-F238E27FC236}">
                <a16:creationId xmlns:a16="http://schemas.microsoft.com/office/drawing/2014/main" id="{7FD3DCDB-878D-4A75-A71D-146CF665743F}"/>
              </a:ext>
            </a:extLst>
          </p:cNvPr>
          <p:cNvCxnSpPr/>
          <p:nvPr/>
        </p:nvCxnSpPr>
        <p:spPr>
          <a:xfrm>
            <a:off x="417606" y="4442627"/>
            <a:ext cx="11355294" cy="0"/>
          </a:xfrm>
          <a:prstGeom prst="straightConnector1">
            <a:avLst/>
          </a:prstGeom>
          <a:noFill/>
          <a:ln w="9525" cap="flat" cmpd="sng">
            <a:solidFill>
              <a:srgbClr val="747C74"/>
            </a:solidFill>
            <a:prstDash val="solid"/>
            <a:round/>
            <a:headEnd type="none" w="sm" len="sm"/>
            <a:tailEnd type="none" w="sm" len="sm"/>
          </a:ln>
        </p:spPr>
      </p:cxnSp>
      <p:sp>
        <p:nvSpPr>
          <p:cNvPr id="8" name="Google Shape;403;p7">
            <a:extLst>
              <a:ext uri="{FF2B5EF4-FFF2-40B4-BE49-F238E27FC236}">
                <a16:creationId xmlns:a16="http://schemas.microsoft.com/office/drawing/2014/main" id="{0A53EC5D-C240-43C3-AADB-BFEFA47DC30A}"/>
              </a:ext>
            </a:extLst>
          </p:cNvPr>
          <p:cNvSpPr/>
          <p:nvPr/>
        </p:nvSpPr>
        <p:spPr>
          <a:xfrm>
            <a:off x="2418751" y="4465336"/>
            <a:ext cx="2076955" cy="351728"/>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Data discovery</a:t>
            </a:r>
            <a:endParaRPr sz="850" b="0" i="0" u="none" strike="noStrike" cap="none">
              <a:solidFill>
                <a:schemeClr val="accent1"/>
              </a:solidFill>
              <a:latin typeface="Source Sans Pro"/>
              <a:ea typeface="Source Sans Pro"/>
              <a:cs typeface="Source Sans Pro"/>
              <a:sym typeface="Source Sans Pro"/>
            </a:endParaRPr>
          </a:p>
        </p:txBody>
      </p:sp>
      <p:sp>
        <p:nvSpPr>
          <p:cNvPr id="9" name="Google Shape;404;p7">
            <a:extLst>
              <a:ext uri="{FF2B5EF4-FFF2-40B4-BE49-F238E27FC236}">
                <a16:creationId xmlns:a16="http://schemas.microsoft.com/office/drawing/2014/main" id="{E184B89B-D326-4628-AA45-500A152ED784}"/>
              </a:ext>
            </a:extLst>
          </p:cNvPr>
          <p:cNvSpPr/>
          <p:nvPr/>
        </p:nvSpPr>
        <p:spPr>
          <a:xfrm>
            <a:off x="4545727" y="4837576"/>
            <a:ext cx="5334097" cy="368825"/>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91440"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Build solution (form UI, data connections, storage, etc.)</a:t>
            </a:r>
            <a:endParaRPr sz="850" b="0" i="0" u="none" strike="noStrike" cap="none">
              <a:solidFill>
                <a:schemeClr val="accent1"/>
              </a:solidFill>
              <a:latin typeface="Source Sans Pro"/>
              <a:ea typeface="Source Sans Pro"/>
              <a:cs typeface="Source Sans Pro"/>
              <a:sym typeface="Source Sans Pro"/>
            </a:endParaRPr>
          </a:p>
        </p:txBody>
      </p:sp>
      <p:sp>
        <p:nvSpPr>
          <p:cNvPr id="10" name="Google Shape;405;p7">
            <a:extLst>
              <a:ext uri="{FF2B5EF4-FFF2-40B4-BE49-F238E27FC236}">
                <a16:creationId xmlns:a16="http://schemas.microsoft.com/office/drawing/2014/main" id="{7E3846DA-3710-43A3-90C7-39B760C7EE7B}"/>
              </a:ext>
            </a:extLst>
          </p:cNvPr>
          <p:cNvSpPr/>
          <p:nvPr/>
        </p:nvSpPr>
        <p:spPr>
          <a:xfrm>
            <a:off x="9915856" y="4830712"/>
            <a:ext cx="827740" cy="375689"/>
          </a:xfrm>
          <a:prstGeom prst="rect">
            <a:avLst/>
          </a:prstGeom>
          <a:solidFill>
            <a:schemeClr val="accent6"/>
          </a:solidFill>
          <a:ln w="38100" cap="flat" cmpd="sng">
            <a:solidFill>
              <a:srgbClr val="FF0000"/>
            </a:solidFill>
            <a:prstDash val="solid"/>
            <a:round/>
            <a:headEnd type="none" w="sm" len="sm"/>
            <a:tailEnd type="none" w="sm" len="sm"/>
          </a:ln>
        </p:spPr>
        <p:txBody>
          <a:bodyPr spcFirstLastPara="1" wrap="square" lIns="0" tIns="91440" rIns="0" bIns="60925" anchor="ctr" anchorCtr="0">
            <a:noAutofit/>
          </a:bodyPr>
          <a:lstStyle/>
          <a:p>
            <a:pPr algn="ctr">
              <a:buClr>
                <a:srgbClr val="FDFFFD"/>
              </a:buClr>
              <a:buSzPts val="900"/>
            </a:pPr>
            <a:r>
              <a:rPr lang="en-US" sz="850" b="0" i="0" u="none" strike="noStrike" cap="none">
                <a:solidFill>
                  <a:schemeClr val="accent1"/>
                </a:solidFill>
                <a:latin typeface="Source Sans Pro"/>
                <a:ea typeface="Source Sans Pro"/>
                <a:cs typeface="Source Sans Pro"/>
                <a:sym typeface="Source Sans Pro"/>
              </a:rPr>
              <a:t>UAT</a:t>
            </a:r>
            <a:r>
              <a:rPr lang="en-US" sz="850">
                <a:solidFill>
                  <a:schemeClr val="accent1"/>
                </a:solidFill>
                <a:latin typeface="Source Sans Pro"/>
                <a:ea typeface="Source Sans Pro"/>
                <a:cs typeface="Source Sans Pro"/>
                <a:sym typeface="Source Sans Pro"/>
              </a:rPr>
              <a:t> with Call Center</a:t>
            </a:r>
            <a:endParaRPr lang="en-US" sz="850" b="0" i="0" u="none" strike="noStrike" cap="none">
              <a:solidFill>
                <a:schemeClr val="accent1"/>
              </a:solidFill>
              <a:latin typeface="Source Sans Pro"/>
              <a:ea typeface="Source Sans Pro"/>
              <a:cs typeface="Source Sans Pro"/>
              <a:sym typeface="Source Sans Pro"/>
            </a:endParaRPr>
          </a:p>
        </p:txBody>
      </p:sp>
      <p:sp>
        <p:nvSpPr>
          <p:cNvPr id="11" name="Google Shape;406;p7">
            <a:extLst>
              <a:ext uri="{FF2B5EF4-FFF2-40B4-BE49-F238E27FC236}">
                <a16:creationId xmlns:a16="http://schemas.microsoft.com/office/drawing/2014/main" id="{FC726472-8B90-4151-A246-70AD3E8328DE}"/>
              </a:ext>
            </a:extLst>
          </p:cNvPr>
          <p:cNvSpPr/>
          <p:nvPr/>
        </p:nvSpPr>
        <p:spPr>
          <a:xfrm>
            <a:off x="2418751" y="4845782"/>
            <a:ext cx="2076955" cy="360619"/>
          </a:xfrm>
          <a:prstGeom prst="rect">
            <a:avLst/>
          </a:prstGeom>
          <a:solidFill>
            <a:schemeClr val="accent6"/>
          </a:solidFill>
          <a:ln>
            <a:noFill/>
          </a:ln>
        </p:spPr>
        <p:txBody>
          <a:bodyPr spcFirstLastPara="1" wrap="square" lIns="60950" tIns="91440"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Define data flows - Systems mapping </a:t>
            </a:r>
            <a:endParaRPr sz="850" b="0" i="0" u="none" strike="noStrike" cap="none">
              <a:solidFill>
                <a:schemeClr val="accent1"/>
              </a:solidFill>
              <a:latin typeface="Source Sans Pro"/>
              <a:ea typeface="Source Sans Pro"/>
              <a:cs typeface="Source Sans Pro"/>
              <a:sym typeface="Source Sans Pro"/>
            </a:endParaRPr>
          </a:p>
        </p:txBody>
      </p:sp>
      <p:pic>
        <p:nvPicPr>
          <p:cNvPr id="15" name="Google Shape;424;p7">
            <a:extLst>
              <a:ext uri="{FF2B5EF4-FFF2-40B4-BE49-F238E27FC236}">
                <a16:creationId xmlns:a16="http://schemas.microsoft.com/office/drawing/2014/main" id="{2D3C6393-4CE3-42FB-8A48-0A9027C3B468}"/>
              </a:ext>
            </a:extLst>
          </p:cNvPr>
          <p:cNvPicPr preferRelativeResize="0"/>
          <p:nvPr/>
        </p:nvPicPr>
        <p:blipFill rotWithShape="1">
          <a:blip r:embed="rId5">
            <a:alphaModFix/>
          </a:blip>
          <a:srcRect/>
          <a:stretch/>
        </p:blipFill>
        <p:spPr>
          <a:xfrm>
            <a:off x="432433" y="4832132"/>
            <a:ext cx="265176" cy="265176"/>
          </a:xfrm>
          <a:prstGeom prst="rect">
            <a:avLst/>
          </a:prstGeom>
          <a:noFill/>
          <a:ln>
            <a:noFill/>
          </a:ln>
        </p:spPr>
      </p:pic>
      <p:cxnSp>
        <p:nvCxnSpPr>
          <p:cNvPr id="16" name="Google Shape;425;p7">
            <a:extLst>
              <a:ext uri="{FF2B5EF4-FFF2-40B4-BE49-F238E27FC236}">
                <a16:creationId xmlns:a16="http://schemas.microsoft.com/office/drawing/2014/main" id="{73EB0C16-A00D-49B5-8811-38CA5B3CE504}"/>
              </a:ext>
            </a:extLst>
          </p:cNvPr>
          <p:cNvCxnSpPr/>
          <p:nvPr/>
        </p:nvCxnSpPr>
        <p:spPr>
          <a:xfrm>
            <a:off x="432433" y="5219016"/>
            <a:ext cx="11340467" cy="0"/>
          </a:xfrm>
          <a:prstGeom prst="straightConnector1">
            <a:avLst/>
          </a:prstGeom>
          <a:noFill/>
          <a:ln w="9525" cap="flat" cmpd="sng">
            <a:solidFill>
              <a:srgbClr val="747C74"/>
            </a:solidFill>
            <a:prstDash val="solid"/>
            <a:round/>
            <a:headEnd type="none" w="sm" len="sm"/>
            <a:tailEnd type="none" w="sm" len="sm"/>
          </a:ln>
        </p:spPr>
      </p:cxnSp>
      <p:sp>
        <p:nvSpPr>
          <p:cNvPr id="17" name="Google Shape;426;p7">
            <a:extLst>
              <a:ext uri="{FF2B5EF4-FFF2-40B4-BE49-F238E27FC236}">
                <a16:creationId xmlns:a16="http://schemas.microsoft.com/office/drawing/2014/main" id="{FFE4BD60-7B4F-451E-A511-FB5FF8E2DF6D}"/>
              </a:ext>
            </a:extLst>
          </p:cNvPr>
          <p:cNvSpPr/>
          <p:nvPr/>
        </p:nvSpPr>
        <p:spPr>
          <a:xfrm>
            <a:off x="432434" y="533138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18" name="Google Shape;427;p7">
            <a:extLst>
              <a:ext uri="{FF2B5EF4-FFF2-40B4-BE49-F238E27FC236}">
                <a16:creationId xmlns:a16="http://schemas.microsoft.com/office/drawing/2014/main" id="{007AFEA7-9EEB-4B20-A2A5-E4F5BE099704}"/>
              </a:ext>
            </a:extLst>
          </p:cNvPr>
          <p:cNvPicPr preferRelativeResize="0"/>
          <p:nvPr/>
        </p:nvPicPr>
        <p:blipFill rotWithShape="1">
          <a:blip r:embed="rId6">
            <a:alphaModFix/>
          </a:blip>
          <a:srcRect/>
          <a:stretch/>
        </p:blipFill>
        <p:spPr>
          <a:xfrm>
            <a:off x="432433" y="5656190"/>
            <a:ext cx="265176" cy="265176"/>
          </a:xfrm>
          <a:prstGeom prst="rect">
            <a:avLst/>
          </a:prstGeom>
          <a:noFill/>
          <a:ln>
            <a:noFill/>
          </a:ln>
        </p:spPr>
      </p:pic>
      <p:sp>
        <p:nvSpPr>
          <p:cNvPr id="19" name="Google Shape;428;p7">
            <a:extLst>
              <a:ext uri="{FF2B5EF4-FFF2-40B4-BE49-F238E27FC236}">
                <a16:creationId xmlns:a16="http://schemas.microsoft.com/office/drawing/2014/main" id="{D2BDD9C6-20ED-4168-811B-971EB98B2092}"/>
              </a:ext>
            </a:extLst>
          </p:cNvPr>
          <p:cNvSpPr txBox="1"/>
          <p:nvPr/>
        </p:nvSpPr>
        <p:spPr>
          <a:xfrm>
            <a:off x="2409497" y="5268061"/>
            <a:ext cx="495673"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Kickoff</a:t>
            </a:r>
            <a:endParaRPr sz="900" b="0" i="0" u="none" strike="noStrike" cap="none">
              <a:solidFill>
                <a:srgbClr val="202120"/>
              </a:solidFill>
              <a:latin typeface="PT Serif"/>
              <a:ea typeface="PT Serif"/>
              <a:cs typeface="PT Serif"/>
              <a:sym typeface="PT Serif"/>
            </a:endParaRPr>
          </a:p>
        </p:txBody>
      </p:sp>
      <p:sp>
        <p:nvSpPr>
          <p:cNvPr id="20" name="Google Shape;429;p7">
            <a:extLst>
              <a:ext uri="{FF2B5EF4-FFF2-40B4-BE49-F238E27FC236}">
                <a16:creationId xmlns:a16="http://schemas.microsoft.com/office/drawing/2014/main" id="{159DD46F-74B0-4241-ACF4-F8AA037BEB6A}"/>
              </a:ext>
            </a:extLst>
          </p:cNvPr>
          <p:cNvSpPr/>
          <p:nvPr/>
        </p:nvSpPr>
        <p:spPr>
          <a:xfrm>
            <a:off x="2555323" y="5420068"/>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25" name="Google Shape;434;p7">
            <a:extLst>
              <a:ext uri="{FF2B5EF4-FFF2-40B4-BE49-F238E27FC236}">
                <a16:creationId xmlns:a16="http://schemas.microsoft.com/office/drawing/2014/main" id="{2075CC99-B44A-46D8-8318-0A0E4E873D83}"/>
              </a:ext>
            </a:extLst>
          </p:cNvPr>
          <p:cNvSpPr txBox="1"/>
          <p:nvPr/>
        </p:nvSpPr>
        <p:spPr>
          <a:xfrm>
            <a:off x="2710559" y="5683484"/>
            <a:ext cx="573617"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26" name="Google Shape;435;p7">
            <a:extLst>
              <a:ext uri="{FF2B5EF4-FFF2-40B4-BE49-F238E27FC236}">
                <a16:creationId xmlns:a16="http://schemas.microsoft.com/office/drawing/2014/main" id="{F06B63B9-DF07-43CD-AB2A-AEB8E5AC4E66}"/>
              </a:ext>
            </a:extLst>
          </p:cNvPr>
          <p:cNvSpPr/>
          <p:nvPr/>
        </p:nvSpPr>
        <p:spPr>
          <a:xfrm>
            <a:off x="2702432" y="5420068"/>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29" name="Google Shape;438;p7">
            <a:extLst>
              <a:ext uri="{FF2B5EF4-FFF2-40B4-BE49-F238E27FC236}">
                <a16:creationId xmlns:a16="http://schemas.microsoft.com/office/drawing/2014/main" id="{39BF3DA8-4B19-4BC4-877A-32C0CD3E06D5}"/>
              </a:ext>
            </a:extLst>
          </p:cNvPr>
          <p:cNvSpPr txBox="1"/>
          <p:nvPr/>
        </p:nvSpPr>
        <p:spPr>
          <a:xfrm>
            <a:off x="3688817" y="5683328"/>
            <a:ext cx="648407" cy="276999"/>
          </a:xfrm>
          <a:prstGeom prst="rect">
            <a:avLst/>
          </a:prstGeom>
          <a:solidFill>
            <a:srgbClr val="F2F2F2"/>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Design Intent</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30" name="Google Shape;439;p7">
            <a:extLst>
              <a:ext uri="{FF2B5EF4-FFF2-40B4-BE49-F238E27FC236}">
                <a16:creationId xmlns:a16="http://schemas.microsoft.com/office/drawing/2014/main" id="{B8652548-B61A-49F0-BB69-AF9B4FB05CC5}"/>
              </a:ext>
            </a:extLst>
          </p:cNvPr>
          <p:cNvSpPr/>
          <p:nvPr/>
        </p:nvSpPr>
        <p:spPr>
          <a:xfrm>
            <a:off x="3644357" y="5420068"/>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33" name="Google Shape;442;p7">
            <a:extLst>
              <a:ext uri="{FF2B5EF4-FFF2-40B4-BE49-F238E27FC236}">
                <a16:creationId xmlns:a16="http://schemas.microsoft.com/office/drawing/2014/main" id="{9ACD1AA2-645F-4216-BB17-F7A76E248775}"/>
              </a:ext>
            </a:extLst>
          </p:cNvPr>
          <p:cNvSpPr txBox="1"/>
          <p:nvPr/>
        </p:nvSpPr>
        <p:spPr>
          <a:xfrm>
            <a:off x="6012751" y="5720822"/>
            <a:ext cx="871131"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 #2 (wireframes)</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34" name="Google Shape;443;p7">
            <a:extLst>
              <a:ext uri="{FF2B5EF4-FFF2-40B4-BE49-F238E27FC236}">
                <a16:creationId xmlns:a16="http://schemas.microsoft.com/office/drawing/2014/main" id="{B4F587DE-2B4D-48C2-BB9C-C5480E6685AA}"/>
              </a:ext>
            </a:extLst>
          </p:cNvPr>
          <p:cNvSpPr/>
          <p:nvPr/>
        </p:nvSpPr>
        <p:spPr>
          <a:xfrm>
            <a:off x="6220090" y="5454145"/>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39" name="Google Shape;453;p7">
            <a:extLst>
              <a:ext uri="{FF2B5EF4-FFF2-40B4-BE49-F238E27FC236}">
                <a16:creationId xmlns:a16="http://schemas.microsoft.com/office/drawing/2014/main" id="{5A5C9854-21FF-49E7-8CCD-91EF77BB9987}"/>
              </a:ext>
            </a:extLst>
          </p:cNvPr>
          <p:cNvSpPr txBox="1"/>
          <p:nvPr/>
        </p:nvSpPr>
        <p:spPr>
          <a:xfrm>
            <a:off x="417603" y="6234973"/>
            <a:ext cx="6360593" cy="283154"/>
          </a:xfrm>
          <a:prstGeom prst="rect">
            <a:avLst/>
          </a:prstGeom>
          <a:noFill/>
          <a:ln>
            <a:noFill/>
          </a:ln>
        </p:spPr>
        <p:txBody>
          <a:bodyPr spcFirstLastPara="1" wrap="square" lIns="0" tIns="0" rIns="0" bIns="0" anchor="t" anchorCtr="0">
            <a:spAutoFit/>
          </a:bodyPr>
          <a:lstStyle/>
          <a:p>
            <a:pPr>
              <a:lnSpc>
                <a:spcPct val="114999"/>
              </a:lnSpc>
            </a:pPr>
            <a:r>
              <a:rPr lang="en-US" sz="800" b="0" i="0" u="none" strike="noStrike" cap="none">
                <a:solidFill>
                  <a:srgbClr val="434343"/>
                </a:solidFill>
                <a:ea typeface="PT Serif"/>
                <a:sym typeface="PT Serif"/>
              </a:rPr>
              <a:t>*Does not show post-MVP Validate phase meetings in Collaboration Cycle, such as Full Accessibility Audit and Post-Launch Check In</a:t>
            </a:r>
            <a:r>
              <a:rPr lang="en-US" sz="800">
                <a:solidFill>
                  <a:srgbClr val="434343"/>
                </a:solidFill>
                <a:ea typeface="PT Serif"/>
                <a:sym typeface="PT Serif"/>
              </a:rPr>
              <a:t>; Contact Center Review adjusted to 3 weeks before launch as approved by Jason Woodman</a:t>
            </a:r>
            <a:endParaRPr lang="en-US"/>
          </a:p>
        </p:txBody>
      </p:sp>
      <p:sp>
        <p:nvSpPr>
          <p:cNvPr id="42" name="Google Shape;416;p7">
            <a:extLst>
              <a:ext uri="{FF2B5EF4-FFF2-40B4-BE49-F238E27FC236}">
                <a16:creationId xmlns:a16="http://schemas.microsoft.com/office/drawing/2014/main" id="{E9EBA849-B153-453A-BFF2-E071D903CBF7}"/>
              </a:ext>
            </a:extLst>
          </p:cNvPr>
          <p:cNvSpPr txBox="1"/>
          <p:nvPr/>
        </p:nvSpPr>
        <p:spPr>
          <a:xfrm>
            <a:off x="11366321" y="5683327"/>
            <a:ext cx="498477" cy="276999"/>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MVP Launch</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3" name="Google Shape;417;p7">
            <a:extLst>
              <a:ext uri="{FF2B5EF4-FFF2-40B4-BE49-F238E27FC236}">
                <a16:creationId xmlns:a16="http://schemas.microsoft.com/office/drawing/2014/main" id="{A271E544-EA70-4DFB-A8EB-D1B461EA5E2C}"/>
              </a:ext>
            </a:extLst>
          </p:cNvPr>
          <p:cNvSpPr/>
          <p:nvPr/>
        </p:nvSpPr>
        <p:spPr>
          <a:xfrm>
            <a:off x="11645342" y="5390388"/>
            <a:ext cx="219456" cy="22354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 name="Google Shape;430;p7">
            <a:extLst>
              <a:ext uri="{FF2B5EF4-FFF2-40B4-BE49-F238E27FC236}">
                <a16:creationId xmlns:a16="http://schemas.microsoft.com/office/drawing/2014/main" id="{E8DA9B57-719B-40C9-94AE-408433DE9985}"/>
              </a:ext>
            </a:extLst>
          </p:cNvPr>
          <p:cNvSpPr txBox="1"/>
          <p:nvPr/>
        </p:nvSpPr>
        <p:spPr>
          <a:xfrm>
            <a:off x="9151379" y="5731416"/>
            <a:ext cx="961271"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Staging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5" name="Google Shape;431;p7">
            <a:extLst>
              <a:ext uri="{FF2B5EF4-FFF2-40B4-BE49-F238E27FC236}">
                <a16:creationId xmlns:a16="http://schemas.microsoft.com/office/drawing/2014/main" id="{51DC9BBA-9B55-4F06-B419-9512718F6A00}"/>
              </a:ext>
            </a:extLst>
          </p:cNvPr>
          <p:cNvSpPr/>
          <p:nvPr/>
        </p:nvSpPr>
        <p:spPr>
          <a:xfrm>
            <a:off x="9431987" y="5467998"/>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6" name="Google Shape;432;p7">
            <a:extLst>
              <a:ext uri="{FF2B5EF4-FFF2-40B4-BE49-F238E27FC236}">
                <a16:creationId xmlns:a16="http://schemas.microsoft.com/office/drawing/2014/main" id="{EB2EBFEE-54C9-4279-93A8-019AD3405613}"/>
              </a:ext>
            </a:extLst>
          </p:cNvPr>
          <p:cNvSpPr txBox="1"/>
          <p:nvPr/>
        </p:nvSpPr>
        <p:spPr>
          <a:xfrm>
            <a:off x="814717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7" name="Google Shape;433;p7">
            <a:extLst>
              <a:ext uri="{FF2B5EF4-FFF2-40B4-BE49-F238E27FC236}">
                <a16:creationId xmlns:a16="http://schemas.microsoft.com/office/drawing/2014/main" id="{41419115-F95A-4AE6-8F36-4585ECCB4286}"/>
              </a:ext>
            </a:extLst>
          </p:cNvPr>
          <p:cNvSpPr txBox="1"/>
          <p:nvPr/>
        </p:nvSpPr>
        <p:spPr>
          <a:xfrm>
            <a:off x="8299571" y="56575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8" name="Google Shape;436;p7">
            <a:extLst>
              <a:ext uri="{FF2B5EF4-FFF2-40B4-BE49-F238E27FC236}">
                <a16:creationId xmlns:a16="http://schemas.microsoft.com/office/drawing/2014/main" id="{64249479-D269-47D0-B87F-712C7677C7EB}"/>
              </a:ext>
            </a:extLst>
          </p:cNvPr>
          <p:cNvSpPr txBox="1"/>
          <p:nvPr/>
        </p:nvSpPr>
        <p:spPr>
          <a:xfrm>
            <a:off x="9072399" y="5944792"/>
            <a:ext cx="71644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Contact Center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9" name="Google Shape;437;p7">
            <a:extLst>
              <a:ext uri="{FF2B5EF4-FFF2-40B4-BE49-F238E27FC236}">
                <a16:creationId xmlns:a16="http://schemas.microsoft.com/office/drawing/2014/main" id="{C21A6853-EA40-4565-B3BD-283BBFDDE4F6}"/>
              </a:ext>
            </a:extLst>
          </p:cNvPr>
          <p:cNvSpPr/>
          <p:nvPr/>
        </p:nvSpPr>
        <p:spPr>
          <a:xfrm>
            <a:off x="8368127" y="5291254"/>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50" name="Google Shape;440;p7">
            <a:extLst>
              <a:ext uri="{FF2B5EF4-FFF2-40B4-BE49-F238E27FC236}">
                <a16:creationId xmlns:a16="http://schemas.microsoft.com/office/drawing/2014/main" id="{1EFEDB6C-5CD1-46C1-9852-79688ABB38E7}"/>
              </a:ext>
            </a:extLst>
          </p:cNvPr>
          <p:cNvSpPr txBox="1"/>
          <p:nvPr/>
        </p:nvSpPr>
        <p:spPr>
          <a:xfrm>
            <a:off x="7526187" y="5341612"/>
            <a:ext cx="833806"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Midpoint Review </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51" name="Google Shape;441;p7">
            <a:extLst>
              <a:ext uri="{FF2B5EF4-FFF2-40B4-BE49-F238E27FC236}">
                <a16:creationId xmlns:a16="http://schemas.microsoft.com/office/drawing/2014/main" id="{BA979F54-8558-4C20-A1E3-B40D9F60CA34}"/>
              </a:ext>
            </a:extLst>
          </p:cNvPr>
          <p:cNvSpPr/>
          <p:nvPr/>
        </p:nvSpPr>
        <p:spPr>
          <a:xfrm>
            <a:off x="8854321" y="5873133"/>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52" name="Google Shape;444;p7">
            <a:extLst>
              <a:ext uri="{FF2B5EF4-FFF2-40B4-BE49-F238E27FC236}">
                <a16:creationId xmlns:a16="http://schemas.microsoft.com/office/drawing/2014/main" id="{D6AE8CDB-D834-4C9C-AAA1-B9989D3EA7AF}"/>
              </a:ext>
            </a:extLst>
          </p:cNvPr>
          <p:cNvSpPr txBox="1"/>
          <p:nvPr/>
        </p:nvSpPr>
        <p:spPr>
          <a:xfrm>
            <a:off x="8208733" y="5532292"/>
            <a:ext cx="79537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Privacy &amp; Security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53" name="Google Shape;445;p7">
            <a:extLst>
              <a:ext uri="{FF2B5EF4-FFF2-40B4-BE49-F238E27FC236}">
                <a16:creationId xmlns:a16="http://schemas.microsoft.com/office/drawing/2014/main" id="{5EEA444F-DD21-4A99-A580-50F5C01DA49B}"/>
              </a:ext>
            </a:extLst>
          </p:cNvPr>
          <p:cNvSpPr/>
          <p:nvPr/>
        </p:nvSpPr>
        <p:spPr>
          <a:xfrm>
            <a:off x="8844060" y="5496268"/>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54" name="Google Shape;446;p7">
            <a:extLst>
              <a:ext uri="{FF2B5EF4-FFF2-40B4-BE49-F238E27FC236}">
                <a16:creationId xmlns:a16="http://schemas.microsoft.com/office/drawing/2014/main" id="{E30A989F-14C6-44F9-8C9D-1F505130C62F}"/>
              </a:ext>
            </a:extLst>
          </p:cNvPr>
          <p:cNvSpPr txBox="1"/>
          <p:nvPr/>
        </p:nvSpPr>
        <p:spPr>
          <a:xfrm>
            <a:off x="9384786" y="5322029"/>
            <a:ext cx="108491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Analytics Review</a:t>
            </a:r>
            <a:endParaRPr sz="900" b="0" i="0" u="none" strike="noStrike" cap="none">
              <a:solidFill>
                <a:srgbClr val="202120"/>
              </a:solidFill>
              <a:latin typeface="PT Serif"/>
              <a:ea typeface="PT Serif"/>
              <a:cs typeface="PT Serif"/>
              <a:sym typeface="PT Serif"/>
            </a:endParaRPr>
          </a:p>
        </p:txBody>
      </p:sp>
      <p:sp>
        <p:nvSpPr>
          <p:cNvPr id="55" name="Google Shape;447;p7">
            <a:extLst>
              <a:ext uri="{FF2B5EF4-FFF2-40B4-BE49-F238E27FC236}">
                <a16:creationId xmlns:a16="http://schemas.microsoft.com/office/drawing/2014/main" id="{38AB7DE7-8EB5-4964-9892-CBF77C07C5F6}"/>
              </a:ext>
            </a:extLst>
          </p:cNvPr>
          <p:cNvSpPr/>
          <p:nvPr/>
        </p:nvSpPr>
        <p:spPr>
          <a:xfrm>
            <a:off x="9106205" y="5456743"/>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56" name="Google Shape;454;p7">
            <a:extLst>
              <a:ext uri="{FF2B5EF4-FFF2-40B4-BE49-F238E27FC236}">
                <a16:creationId xmlns:a16="http://schemas.microsoft.com/office/drawing/2014/main" id="{5FFD8655-1FEF-44E6-B6C1-381214EE63AB}"/>
              </a:ext>
            </a:extLst>
          </p:cNvPr>
          <p:cNvSpPr txBox="1"/>
          <p:nvPr/>
        </p:nvSpPr>
        <p:spPr>
          <a:xfrm>
            <a:off x="7003197" y="5940459"/>
            <a:ext cx="64236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Content &amp; IA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57" name="Google Shape;455;p7">
            <a:extLst>
              <a:ext uri="{FF2B5EF4-FFF2-40B4-BE49-F238E27FC236}">
                <a16:creationId xmlns:a16="http://schemas.microsoft.com/office/drawing/2014/main" id="{0040516A-91E0-4C95-BB77-514D08C83308}"/>
              </a:ext>
            </a:extLst>
          </p:cNvPr>
          <p:cNvSpPr/>
          <p:nvPr/>
        </p:nvSpPr>
        <p:spPr>
          <a:xfrm>
            <a:off x="7020020" y="5640718"/>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224" name="Google Shape;770;p22">
            <a:extLst>
              <a:ext uri="{FF2B5EF4-FFF2-40B4-BE49-F238E27FC236}">
                <a16:creationId xmlns:a16="http://schemas.microsoft.com/office/drawing/2014/main" id="{299B5418-4DB6-4EA6-A907-87FE3B3137E7}"/>
              </a:ext>
            </a:extLst>
          </p:cNvPr>
          <p:cNvSpPr/>
          <p:nvPr/>
        </p:nvSpPr>
        <p:spPr>
          <a:xfrm>
            <a:off x="8754227" y="2889881"/>
            <a:ext cx="1958958" cy="397280"/>
          </a:xfrm>
          <a:prstGeom prst="rect">
            <a:avLst/>
          </a:prstGeom>
          <a:solidFill>
            <a:schemeClr val="accent1"/>
          </a:solidFill>
          <a:ln w="28575" cap="flat" cmpd="sng">
            <a:solidFill>
              <a:srgbClr val="FF0000"/>
            </a:solidFill>
            <a:prstDash val="solid"/>
            <a:round/>
            <a:headEnd type="none" w="sm" len="sm"/>
            <a:tailEnd type="none" w="sm" len="sm"/>
          </a:ln>
        </p:spPr>
        <p:txBody>
          <a:bodyPr spcFirstLastPara="1" wrap="square" lIns="91425" tIns="60925" rIns="60950" bIns="60925" anchor="ctr" anchorCtr="0">
            <a:noAutofit/>
          </a:bodyPr>
          <a:lstStyle/>
          <a:p>
            <a:r>
              <a:rPr lang="en-US" sz="850">
                <a:solidFill>
                  <a:srgbClr val="FDFFFD"/>
                </a:solidFill>
                <a:latin typeface="Source Sans Pro"/>
                <a:ea typeface="Source Sans Pro"/>
                <a:sym typeface="Source Sans Pro"/>
              </a:rPr>
              <a:t>Legal Review</a:t>
            </a:r>
            <a:endParaRPr lang="en-US"/>
          </a:p>
        </p:txBody>
      </p:sp>
      <p:grpSp>
        <p:nvGrpSpPr>
          <p:cNvPr id="13" name="Group 12">
            <a:extLst>
              <a:ext uri="{FF2B5EF4-FFF2-40B4-BE49-F238E27FC236}">
                <a16:creationId xmlns:a16="http://schemas.microsoft.com/office/drawing/2014/main" id="{49289102-D68A-42D9-93C3-F0D3B2E6A646}"/>
              </a:ext>
            </a:extLst>
          </p:cNvPr>
          <p:cNvGrpSpPr/>
          <p:nvPr/>
        </p:nvGrpSpPr>
        <p:grpSpPr>
          <a:xfrm>
            <a:off x="7865914" y="1020802"/>
            <a:ext cx="3901440" cy="431734"/>
            <a:chOff x="7852184" y="965883"/>
            <a:chExt cx="3901440" cy="431734"/>
          </a:xfrm>
        </p:grpSpPr>
        <p:grpSp>
          <p:nvGrpSpPr>
            <p:cNvPr id="717" name="Google Shape;717;p22"/>
            <p:cNvGrpSpPr/>
            <p:nvPr/>
          </p:nvGrpSpPr>
          <p:grpSpPr>
            <a:xfrm>
              <a:off x="8882266" y="965883"/>
              <a:ext cx="2871358" cy="431734"/>
              <a:chOff x="8363380" y="969519"/>
              <a:chExt cx="2871358" cy="431734"/>
            </a:xfrm>
          </p:grpSpPr>
          <p:sp>
            <p:nvSpPr>
              <p:cNvPr id="718" name="Google Shape;718;p22"/>
              <p:cNvSpPr/>
              <p:nvPr/>
            </p:nvSpPr>
            <p:spPr>
              <a:xfrm>
                <a:off x="10598367" y="975869"/>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719" name="Google Shape;719;p22"/>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720" name="Google Shape;720;p22"/>
              <p:cNvSpPr/>
              <p:nvPr/>
            </p:nvSpPr>
            <p:spPr>
              <a:xfrm>
                <a:off x="8363380" y="969519"/>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721" name="Google Shape;721;p22"/>
              <p:cNvSpPr txBox="1"/>
              <p:nvPr/>
            </p:nvSpPr>
            <p:spPr>
              <a:xfrm>
                <a:off x="8619944" y="1031921"/>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722" name="Google Shape;722;p22"/>
              <p:cNvSpPr txBox="1"/>
              <p:nvPr/>
            </p:nvSpPr>
            <p:spPr>
              <a:xfrm>
                <a:off x="10855095"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723" name="Google Shape;723;p22"/>
              <p:cNvSpPr txBox="1"/>
              <p:nvPr/>
            </p:nvSpPr>
            <p:spPr>
              <a:xfrm>
                <a:off x="9730852"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grpSp>
          <p:nvGrpSpPr>
            <p:cNvPr id="12" name="Group 11">
              <a:extLst>
                <a:ext uri="{FF2B5EF4-FFF2-40B4-BE49-F238E27FC236}">
                  <a16:creationId xmlns:a16="http://schemas.microsoft.com/office/drawing/2014/main" id="{FB6728DD-8612-4691-B1EB-4126013ECAD7}"/>
                </a:ext>
              </a:extLst>
            </p:cNvPr>
            <p:cNvGrpSpPr/>
            <p:nvPr/>
          </p:nvGrpSpPr>
          <p:grpSpPr>
            <a:xfrm>
              <a:off x="7852184" y="1006848"/>
              <a:ext cx="829494" cy="248748"/>
              <a:chOff x="7886508" y="1027443"/>
              <a:chExt cx="829494" cy="248748"/>
            </a:xfrm>
          </p:grpSpPr>
          <p:sp>
            <p:nvSpPr>
              <p:cNvPr id="225" name="Google Shape;770;p22">
                <a:extLst>
                  <a:ext uri="{FF2B5EF4-FFF2-40B4-BE49-F238E27FC236}">
                    <a16:creationId xmlns:a16="http://schemas.microsoft.com/office/drawing/2014/main" id="{B6A5291A-8B9A-4D47-BF8F-1A9E329CE9CA}"/>
                  </a:ext>
                </a:extLst>
              </p:cNvPr>
              <p:cNvSpPr/>
              <p:nvPr/>
            </p:nvSpPr>
            <p:spPr>
              <a:xfrm>
                <a:off x="7886508" y="1027443"/>
                <a:ext cx="133250" cy="129895"/>
              </a:xfrm>
              <a:prstGeom prst="rect">
                <a:avLst/>
              </a:prstGeom>
              <a:noFill/>
              <a:ln w="28575" cap="flat" cmpd="sng">
                <a:solidFill>
                  <a:srgbClr val="FF0000"/>
                </a:solidFill>
                <a:prstDash val="solid"/>
                <a:round/>
                <a:headEnd type="none" w="sm" len="sm"/>
                <a:tailEnd type="none" w="sm" len="sm"/>
              </a:ln>
            </p:spPr>
            <p:txBody>
              <a:bodyPr spcFirstLastPara="1" wrap="square" lIns="91425" tIns="60925" rIns="60950" bIns="60925" anchor="ctr" anchorCtr="0">
                <a:noAutofit/>
              </a:bodyPr>
              <a:lstStyle/>
              <a:p>
                <a:endParaRPr lang="en-US" sz="850">
                  <a:solidFill>
                    <a:srgbClr val="FDFFFD"/>
                  </a:solidFill>
                  <a:latin typeface="Source Sans Pro"/>
                  <a:ea typeface="Source Sans Pro"/>
                </a:endParaRPr>
              </a:p>
            </p:txBody>
          </p:sp>
          <p:sp>
            <p:nvSpPr>
              <p:cNvPr id="226" name="Google Shape;748;p22">
                <a:extLst>
                  <a:ext uri="{FF2B5EF4-FFF2-40B4-BE49-F238E27FC236}">
                    <a16:creationId xmlns:a16="http://schemas.microsoft.com/office/drawing/2014/main" id="{3689EDEC-3A22-4704-81C0-784D20AB12A5}"/>
                  </a:ext>
                </a:extLst>
              </p:cNvPr>
              <p:cNvSpPr txBox="1"/>
              <p:nvPr/>
            </p:nvSpPr>
            <p:spPr>
              <a:xfrm>
                <a:off x="8098394" y="1029970"/>
                <a:ext cx="617608" cy="246221"/>
              </a:xfrm>
              <a:prstGeom prst="rect">
                <a:avLst/>
              </a:prstGeom>
              <a:noFill/>
              <a:ln>
                <a:noFill/>
              </a:ln>
            </p:spPr>
            <p:txBody>
              <a:bodyPr spcFirstLastPara="1" wrap="square" lIns="0" tIns="0" rIns="0" bIns="0" anchor="t" anchorCtr="0">
                <a:spAutoFit/>
              </a:bodyPr>
              <a:lstStyle/>
              <a:p>
                <a:r>
                  <a:rPr lang="en-US" sz="800">
                    <a:solidFill>
                      <a:srgbClr val="202120"/>
                    </a:solidFill>
                    <a:latin typeface="Source Sans Pro"/>
                    <a:ea typeface="Source Sans Pro"/>
                    <a:sym typeface="PT Serif"/>
                  </a:rPr>
                  <a:t>New additions to workplan</a:t>
                </a:r>
                <a:endParaRPr lang="en-US" sz="1200">
                  <a:latin typeface="Source Sans Pro"/>
                  <a:ea typeface="Source Sans Pro"/>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6"/>
        <p:cNvGrpSpPr/>
        <p:nvPr/>
      </p:nvGrpSpPr>
      <p:grpSpPr>
        <a:xfrm>
          <a:off x="0" y="0"/>
          <a:ext cx="0" cy="0"/>
          <a:chOff x="0" y="0"/>
          <a:chExt cx="0" cy="0"/>
        </a:xfrm>
      </p:grpSpPr>
      <p:sp>
        <p:nvSpPr>
          <p:cNvPr id="35" name="Rectangle 34">
            <a:extLst>
              <a:ext uri="{FF2B5EF4-FFF2-40B4-BE49-F238E27FC236}">
                <a16:creationId xmlns:a16="http://schemas.microsoft.com/office/drawing/2014/main" id="{4C71F08D-866C-41A1-AAB4-C1B0B28BE070}"/>
              </a:ext>
            </a:extLst>
          </p:cNvPr>
          <p:cNvSpPr/>
          <p:nvPr/>
        </p:nvSpPr>
        <p:spPr>
          <a:xfrm>
            <a:off x="4800488" y="3831407"/>
            <a:ext cx="7068863" cy="406467"/>
          </a:xfrm>
          <a:prstGeom prst="rect">
            <a:avLst/>
          </a:prstGeom>
          <a:solidFill>
            <a:srgbClr val="FCF8E8"/>
          </a:solidFill>
          <a:ln w="952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 name="Rectangle 36">
            <a:extLst>
              <a:ext uri="{FF2B5EF4-FFF2-40B4-BE49-F238E27FC236}">
                <a16:creationId xmlns:a16="http://schemas.microsoft.com/office/drawing/2014/main" id="{B3D21743-D585-4B20-A50E-146AB5F2CCC4}"/>
              </a:ext>
            </a:extLst>
          </p:cNvPr>
          <p:cNvSpPr/>
          <p:nvPr/>
        </p:nvSpPr>
        <p:spPr>
          <a:xfrm>
            <a:off x="4800488" y="4257330"/>
            <a:ext cx="7068863" cy="230872"/>
          </a:xfrm>
          <a:prstGeom prst="rect">
            <a:avLst/>
          </a:prstGeom>
          <a:solidFill>
            <a:srgbClr val="FCF8E8"/>
          </a:solidFill>
          <a:ln w="952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1" name="Rectangle 10">
            <a:extLst>
              <a:ext uri="{FF2B5EF4-FFF2-40B4-BE49-F238E27FC236}">
                <a16:creationId xmlns:a16="http://schemas.microsoft.com/office/drawing/2014/main" id="{EC996080-9B30-4F97-8B49-46B655B4B6BF}"/>
              </a:ext>
            </a:extLst>
          </p:cNvPr>
          <p:cNvSpPr/>
          <p:nvPr/>
        </p:nvSpPr>
        <p:spPr>
          <a:xfrm>
            <a:off x="4745569" y="1189621"/>
            <a:ext cx="7068863" cy="438804"/>
          </a:xfrm>
          <a:prstGeom prst="rect">
            <a:avLst/>
          </a:prstGeom>
          <a:solidFill>
            <a:srgbClr val="FCF8E8"/>
          </a:solidFill>
          <a:ln w="952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aphicFrame>
        <p:nvGraphicFramePr>
          <p:cNvPr id="3" name="Object 2" hidden="1">
            <a:extLst>
              <a:ext uri="{FF2B5EF4-FFF2-40B4-BE49-F238E27FC236}">
                <a16:creationId xmlns:a16="http://schemas.microsoft.com/office/drawing/2014/main" id="{AAE7A1E5-B23E-48F6-B40F-A8EC6017F6F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194"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AAE7A1E5-B23E-48F6-B40F-A8EC6017F6F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71" name="Google Shape;471;p9"/>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3 Demo</a:t>
            </a:r>
            <a:endParaRPr sz="1200" b="0" i="0" u="none" strike="noStrike" cap="none">
              <a:solidFill>
                <a:srgbClr val="747C74"/>
              </a:solidFill>
              <a:latin typeface="Calibri"/>
              <a:ea typeface="Calibri"/>
              <a:cs typeface="Calibri"/>
              <a:sym typeface="Calibri"/>
            </a:endParaRPr>
          </a:p>
        </p:txBody>
      </p:sp>
      <p:graphicFrame>
        <p:nvGraphicFramePr>
          <p:cNvPr id="488" name="Google Shape;488;p9"/>
          <p:cNvGraphicFramePr/>
          <p:nvPr>
            <p:extLst>
              <p:ext uri="{D42A27DB-BD31-4B8C-83A1-F6EECF244321}">
                <p14:modId xmlns:p14="http://schemas.microsoft.com/office/powerpoint/2010/main" val="3780698494"/>
              </p:ext>
            </p:extLst>
          </p:nvPr>
        </p:nvGraphicFramePr>
        <p:xfrm>
          <a:off x="406893" y="5615126"/>
          <a:ext cx="2843301" cy="548630"/>
        </p:xfrm>
        <a:graphic>
          <a:graphicData uri="http://schemas.openxmlformats.org/drawingml/2006/table">
            <a:tbl>
              <a:tblPr firstRow="1" bandRow="1">
                <a:noFill/>
                <a:tableStyleId>{AC820A2F-F511-4E25-9DDC-E36724F9A483}</a:tableStyleId>
              </a:tblPr>
              <a:tblGrid>
                <a:gridCol w="81160">
                  <a:extLst>
                    <a:ext uri="{9D8B030D-6E8A-4147-A177-3AD203B41FA5}">
                      <a16:colId xmlns:a16="http://schemas.microsoft.com/office/drawing/2014/main" val="20000"/>
                    </a:ext>
                  </a:extLst>
                </a:gridCol>
                <a:gridCol w="2762141">
                  <a:extLst>
                    <a:ext uri="{9D8B030D-6E8A-4147-A177-3AD203B41FA5}">
                      <a16:colId xmlns:a16="http://schemas.microsoft.com/office/drawing/2014/main" val="20001"/>
                    </a:ext>
                  </a:extLst>
                </a:gridCol>
              </a:tblGrid>
              <a:tr h="419951">
                <a:tc>
                  <a:txBody>
                    <a:bodyPr/>
                    <a:lstStyle/>
                    <a:p>
                      <a:pPr marL="0" marR="0" lvl="0" indent="0" algn="l" rtl="0">
                        <a:spcBef>
                          <a:spcPts val="0"/>
                        </a:spcBef>
                        <a:spcAft>
                          <a:spcPts val="0"/>
                        </a:spcAft>
                        <a:buNone/>
                      </a:pPr>
                      <a:endParaRPr sz="1800"/>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lvl="0" algn="l">
                        <a:lnSpc>
                          <a:spcPct val="100000"/>
                        </a:lnSpc>
                        <a:spcBef>
                          <a:spcPts val="0"/>
                        </a:spcBef>
                        <a:spcAft>
                          <a:spcPts val="0"/>
                        </a:spcAft>
                        <a:buNone/>
                      </a:pPr>
                      <a:r>
                        <a:rPr lang="en-US" sz="1200" b="0" i="0" u="none" strike="noStrike" cap="none" noProof="0">
                          <a:solidFill>
                            <a:schemeClr val="dk2"/>
                          </a:solidFill>
                          <a:latin typeface="Source Sans Pro Semibold"/>
                        </a:rPr>
                        <a:t>Next sprint demo:</a:t>
                      </a:r>
                      <a:r>
                        <a:rPr lang="en-US" sz="1200" b="1" i="0" u="none" strike="noStrike" cap="none" noProof="0">
                          <a:solidFill>
                            <a:schemeClr val="dk2"/>
                          </a:solidFill>
                          <a:latin typeface="Source Sans Pro"/>
                        </a:rPr>
                        <a:t> </a:t>
                      </a:r>
                      <a:r>
                        <a:rPr lang="en-US" sz="1200" b="0" i="0" u="none" strike="noStrike" cap="none" noProof="0">
                          <a:solidFill>
                            <a:schemeClr val="dk2"/>
                          </a:solidFill>
                          <a:latin typeface="Source Sans Pro"/>
                        </a:rPr>
                        <a:t>March 22</a:t>
                      </a:r>
                      <a:endParaRPr lang="en-US" sz="1200" b="0" i="0" u="none" strike="noStrike" cap="none" noProof="0"/>
                    </a:p>
                  </a:txBody>
                  <a:tcPr marL="182875" marR="182875" marT="182875" marB="182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grpSp>
        <p:nvGrpSpPr>
          <p:cNvPr id="4" name="Group 3">
            <a:extLst>
              <a:ext uri="{FF2B5EF4-FFF2-40B4-BE49-F238E27FC236}">
                <a16:creationId xmlns:a16="http://schemas.microsoft.com/office/drawing/2014/main" id="{AB31B214-37A4-4CE0-A956-87A5196939D4}"/>
              </a:ext>
            </a:extLst>
          </p:cNvPr>
          <p:cNvGrpSpPr/>
          <p:nvPr/>
        </p:nvGrpSpPr>
        <p:grpSpPr>
          <a:xfrm>
            <a:off x="3588107" y="371570"/>
            <a:ext cx="1106250" cy="406001"/>
            <a:chOff x="3240398" y="1573764"/>
            <a:chExt cx="1106250" cy="406001"/>
          </a:xfrm>
        </p:grpSpPr>
        <p:sp>
          <p:nvSpPr>
            <p:cNvPr id="474" name="Google Shape;474;p9"/>
            <p:cNvSpPr/>
            <p:nvPr/>
          </p:nvSpPr>
          <p:spPr>
            <a:xfrm>
              <a:off x="3240398" y="1576175"/>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0" i="0" u="none" strike="noStrike" cap="none">
                  <a:solidFill>
                    <a:srgbClr val="FDFFFD"/>
                  </a:solidFill>
                  <a:latin typeface="Arial"/>
                  <a:ea typeface="Arial"/>
                  <a:cs typeface="Arial"/>
                  <a:sym typeface="Arial"/>
                </a:rPr>
                <a:t>1</a:t>
              </a:r>
              <a:endParaRPr sz="1000" b="0" i="0" u="none" strike="noStrike" cap="none">
                <a:solidFill>
                  <a:srgbClr val="000000"/>
                </a:solidFill>
                <a:latin typeface="Arial"/>
                <a:ea typeface="Arial"/>
                <a:cs typeface="Arial"/>
                <a:sym typeface="Arial"/>
              </a:endParaRPr>
            </a:p>
          </p:txBody>
        </p:sp>
        <p:sp>
          <p:nvSpPr>
            <p:cNvPr id="478" name="Google Shape;478;p9"/>
            <p:cNvSpPr txBox="1"/>
            <p:nvPr/>
          </p:nvSpPr>
          <p:spPr>
            <a:xfrm>
              <a:off x="3532057" y="1573764"/>
              <a:ext cx="814591" cy="406001"/>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PRODUCT</a:t>
              </a:r>
              <a:endParaRPr lang="en-US"/>
            </a:p>
          </p:txBody>
        </p:sp>
      </p:grpSp>
      <p:sp>
        <p:nvSpPr>
          <p:cNvPr id="482" name="Google Shape;482;p9"/>
          <p:cNvSpPr txBox="1"/>
          <p:nvPr/>
        </p:nvSpPr>
        <p:spPr>
          <a:xfrm>
            <a:off x="4856693" y="370532"/>
            <a:ext cx="6083811" cy="1508105"/>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sz="900">
                <a:latin typeface="PT Serif"/>
              </a:rPr>
              <a:t>Update technical diagram for Security Review</a:t>
            </a:r>
          </a:p>
          <a:p>
            <a:pPr marL="228600" indent="-228600">
              <a:spcBef>
                <a:spcPts val="600"/>
              </a:spcBef>
              <a:buClr>
                <a:srgbClr val="747C74"/>
              </a:buClr>
              <a:buSzPts val="1200"/>
              <a:buAutoNum type="alphaUcPeriod"/>
            </a:pPr>
            <a:r>
              <a:rPr lang="en-US" sz="900">
                <a:latin typeface="PT Serif"/>
              </a:rPr>
              <a:t>Draft release plan for Security Review</a:t>
            </a:r>
          </a:p>
          <a:p>
            <a:pPr marL="228600" indent="-228600">
              <a:spcBef>
                <a:spcPts val="600"/>
              </a:spcBef>
              <a:buClr>
                <a:srgbClr val="747C74"/>
              </a:buClr>
              <a:buSzPts val="1200"/>
              <a:buAutoNum type="alphaUcPeriod"/>
            </a:pPr>
            <a:r>
              <a:rPr lang="en-US" sz="900">
                <a:latin typeface="PT Serif"/>
              </a:rPr>
              <a:t>Coordinate remaining collaboration cycle reviews </a:t>
            </a:r>
          </a:p>
          <a:p>
            <a:pPr marL="228600" indent="-228600">
              <a:spcBef>
                <a:spcPts val="600"/>
              </a:spcBef>
              <a:buClr>
                <a:srgbClr val="747C74"/>
              </a:buClr>
              <a:buSzPts val="1200"/>
              <a:buAutoNum type="alphaUcPeriod"/>
            </a:pPr>
            <a:r>
              <a:rPr lang="en-US" sz="900">
                <a:latin typeface="PT Serif"/>
              </a:rPr>
              <a:t>Investigate with Profiles team and HEC to understand how opt in process may be built</a:t>
            </a:r>
          </a:p>
          <a:p>
            <a:pPr marL="228600" indent="-228600">
              <a:spcBef>
                <a:spcPts val="600"/>
              </a:spcBef>
              <a:buClr>
                <a:srgbClr val="747C74"/>
              </a:buClr>
              <a:buSzPts val="1200"/>
              <a:buAutoNum type="alphaUcPeriod"/>
            </a:pPr>
            <a:r>
              <a:rPr lang="en-US" sz="900">
                <a:solidFill>
                  <a:schemeClr val="tx1"/>
                </a:solidFill>
                <a:latin typeface="PT Serif"/>
              </a:rPr>
              <a:t>Run UAT with HEC Call Center</a:t>
            </a:r>
            <a:endParaRPr lang="en-US" sz="900" b="1">
              <a:solidFill>
                <a:schemeClr val="tx1"/>
              </a:solidFill>
              <a:latin typeface="PT Serif"/>
            </a:endParaRPr>
          </a:p>
          <a:p>
            <a:pPr marL="228600" indent="-228600">
              <a:spcBef>
                <a:spcPts val="600"/>
              </a:spcBef>
              <a:buClr>
                <a:srgbClr val="747C74"/>
              </a:buClr>
              <a:buSzPts val="1200"/>
              <a:buAutoNum type="alphaUcPeriod"/>
            </a:pPr>
            <a:r>
              <a:rPr lang="en-US" sz="900">
                <a:solidFill>
                  <a:schemeClr val="tx1"/>
                </a:solidFill>
                <a:latin typeface="PT Serif"/>
              </a:rPr>
              <a:t>Understand what is needed for legal review and impact to timeline</a:t>
            </a:r>
          </a:p>
          <a:p>
            <a:pPr marL="228600" indent="-228600">
              <a:spcBef>
                <a:spcPts val="600"/>
              </a:spcBef>
              <a:buClr>
                <a:srgbClr val="747C74"/>
              </a:buClr>
              <a:buSzPts val="1200"/>
              <a:buAutoNum type="alphaUcPeriod"/>
            </a:pPr>
            <a:endParaRPr lang="en-US" sz="900">
              <a:latin typeface="PT Serif" panose="020A0603040505020204" pitchFamily="18" charset="0"/>
            </a:endParaRPr>
          </a:p>
        </p:txBody>
      </p:sp>
      <p:grpSp>
        <p:nvGrpSpPr>
          <p:cNvPr id="5" name="Group 4">
            <a:extLst>
              <a:ext uri="{FF2B5EF4-FFF2-40B4-BE49-F238E27FC236}">
                <a16:creationId xmlns:a16="http://schemas.microsoft.com/office/drawing/2014/main" id="{B4748D22-10CC-4855-AD20-21CA97C1DB4C}"/>
              </a:ext>
            </a:extLst>
          </p:cNvPr>
          <p:cNvGrpSpPr/>
          <p:nvPr/>
        </p:nvGrpSpPr>
        <p:grpSpPr>
          <a:xfrm>
            <a:off x="3588107" y="3840127"/>
            <a:ext cx="839223" cy="297144"/>
            <a:chOff x="3262592" y="4241791"/>
            <a:chExt cx="839223" cy="297144"/>
          </a:xfrm>
        </p:grpSpPr>
        <p:sp>
          <p:nvSpPr>
            <p:cNvPr id="475" name="Google Shape;475;p9"/>
            <p:cNvSpPr txBox="1"/>
            <p:nvPr/>
          </p:nvSpPr>
          <p:spPr>
            <a:xfrm>
              <a:off x="3536983" y="4241791"/>
              <a:ext cx="564832" cy="297144"/>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TECH</a:t>
              </a:r>
              <a:endParaRPr lang="en-US"/>
            </a:p>
          </p:txBody>
        </p:sp>
        <p:sp>
          <p:nvSpPr>
            <p:cNvPr id="479" name="Google Shape;479;p9"/>
            <p:cNvSpPr/>
            <p:nvPr/>
          </p:nvSpPr>
          <p:spPr>
            <a:xfrm>
              <a:off x="3262592" y="4242802"/>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0" i="0" u="none" strike="noStrike" cap="none">
                  <a:solidFill>
                    <a:srgbClr val="FDFFFD"/>
                  </a:solidFill>
                  <a:latin typeface="Arial"/>
                  <a:ea typeface="Arial"/>
                  <a:cs typeface="Arial"/>
                  <a:sym typeface="Arial"/>
                </a:rPr>
                <a:t>3</a:t>
              </a:r>
              <a:endParaRPr sz="1000" b="0" i="0" u="none" strike="noStrike" cap="none">
                <a:solidFill>
                  <a:srgbClr val="000000"/>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5446D027-4741-472B-92E7-05F1C5E0D155}"/>
              </a:ext>
            </a:extLst>
          </p:cNvPr>
          <p:cNvGrpSpPr/>
          <p:nvPr/>
        </p:nvGrpSpPr>
        <p:grpSpPr>
          <a:xfrm>
            <a:off x="3608702" y="1777886"/>
            <a:ext cx="1155249" cy="406001"/>
            <a:chOff x="3247796" y="2994263"/>
            <a:chExt cx="1155249" cy="406001"/>
          </a:xfrm>
        </p:grpSpPr>
        <p:sp>
          <p:nvSpPr>
            <p:cNvPr id="477" name="Google Shape;477;p9"/>
            <p:cNvSpPr/>
            <p:nvPr/>
          </p:nvSpPr>
          <p:spPr>
            <a:xfrm>
              <a:off x="3247796" y="2996622"/>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0" i="0" u="none" strike="noStrike" cap="none">
                  <a:solidFill>
                    <a:srgbClr val="FDFFFD"/>
                  </a:solidFill>
                  <a:latin typeface="Arial"/>
                  <a:ea typeface="Arial"/>
                  <a:cs typeface="Arial"/>
                  <a:sym typeface="Arial"/>
                </a:rPr>
                <a:t>2</a:t>
              </a:r>
              <a:endParaRPr sz="1000" b="0" i="0" u="none" strike="noStrike" cap="none">
                <a:solidFill>
                  <a:srgbClr val="000000"/>
                </a:solidFill>
                <a:latin typeface="Arial"/>
                <a:ea typeface="Arial"/>
                <a:cs typeface="Arial"/>
                <a:sym typeface="Arial"/>
              </a:endParaRPr>
            </a:p>
          </p:txBody>
        </p:sp>
        <p:sp>
          <p:nvSpPr>
            <p:cNvPr id="480" name="Google Shape;480;p9"/>
            <p:cNvSpPr txBox="1"/>
            <p:nvPr/>
          </p:nvSpPr>
          <p:spPr>
            <a:xfrm>
              <a:off x="3530079" y="2994263"/>
              <a:ext cx="872966" cy="406001"/>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DESIGN</a:t>
              </a:r>
              <a:endParaRPr lang="en-US"/>
            </a:p>
          </p:txBody>
        </p:sp>
      </p:grpSp>
      <p:cxnSp>
        <p:nvCxnSpPr>
          <p:cNvPr id="485" name="Google Shape;485;p9"/>
          <p:cNvCxnSpPr/>
          <p:nvPr/>
        </p:nvCxnSpPr>
        <p:spPr>
          <a:xfrm>
            <a:off x="3588106" y="1673979"/>
            <a:ext cx="8207612" cy="0"/>
          </a:xfrm>
          <a:prstGeom prst="straightConnector1">
            <a:avLst/>
          </a:prstGeom>
          <a:noFill/>
          <a:ln w="9525" cap="flat" cmpd="sng">
            <a:solidFill>
              <a:srgbClr val="747C74"/>
            </a:solidFill>
            <a:prstDash val="dot"/>
            <a:round/>
            <a:headEnd type="none" w="sm" len="sm"/>
            <a:tailEnd type="none" w="sm" len="sm"/>
          </a:ln>
        </p:spPr>
      </p:cxnSp>
      <p:cxnSp>
        <p:nvCxnSpPr>
          <p:cNvPr id="486" name="Google Shape;486;p9"/>
          <p:cNvCxnSpPr/>
          <p:nvPr/>
        </p:nvCxnSpPr>
        <p:spPr>
          <a:xfrm>
            <a:off x="3609584" y="3762091"/>
            <a:ext cx="8207612" cy="0"/>
          </a:xfrm>
          <a:prstGeom prst="straightConnector1">
            <a:avLst/>
          </a:prstGeom>
          <a:noFill/>
          <a:ln w="9525" cap="flat" cmpd="sng">
            <a:solidFill>
              <a:srgbClr val="747C74"/>
            </a:solidFill>
            <a:prstDash val="dot"/>
            <a:round/>
            <a:headEnd type="none" w="sm" len="sm"/>
            <a:tailEnd type="none" w="sm" len="sm"/>
          </a:ln>
        </p:spPr>
      </p:cxnSp>
      <p:cxnSp>
        <p:nvCxnSpPr>
          <p:cNvPr id="487" name="Google Shape;487;p9"/>
          <p:cNvCxnSpPr/>
          <p:nvPr/>
        </p:nvCxnSpPr>
        <p:spPr>
          <a:xfrm>
            <a:off x="3588106" y="6667870"/>
            <a:ext cx="8207612" cy="0"/>
          </a:xfrm>
          <a:prstGeom prst="straightConnector1">
            <a:avLst/>
          </a:prstGeom>
          <a:noFill/>
          <a:ln w="9525" cap="flat" cmpd="sng">
            <a:solidFill>
              <a:srgbClr val="747C74"/>
            </a:solidFill>
            <a:prstDash val="dot"/>
            <a:round/>
            <a:headEnd type="none" w="sm" len="sm"/>
            <a:tailEnd type="none" w="sm" len="sm"/>
          </a:ln>
        </p:spPr>
      </p:cxnSp>
      <p:cxnSp>
        <p:nvCxnSpPr>
          <p:cNvPr id="36" name="Google Shape;485;p9">
            <a:extLst>
              <a:ext uri="{FF2B5EF4-FFF2-40B4-BE49-F238E27FC236}">
                <a16:creationId xmlns:a16="http://schemas.microsoft.com/office/drawing/2014/main" id="{EAECDCBB-3819-4FCD-A496-F9491BDFD89C}"/>
              </a:ext>
            </a:extLst>
          </p:cNvPr>
          <p:cNvCxnSpPr>
            <a:cxnSpLocks/>
          </p:cNvCxnSpPr>
          <p:nvPr/>
        </p:nvCxnSpPr>
        <p:spPr>
          <a:xfrm>
            <a:off x="3609584" y="260169"/>
            <a:ext cx="8207612" cy="0"/>
          </a:xfrm>
          <a:prstGeom prst="straightConnector1">
            <a:avLst/>
          </a:prstGeom>
          <a:noFill/>
          <a:ln w="9525" cap="flat" cmpd="sng">
            <a:solidFill>
              <a:srgbClr val="747C74"/>
            </a:solidFill>
            <a:prstDash val="dot"/>
            <a:round/>
            <a:headEnd type="none" w="sm" len="sm"/>
            <a:tailEnd type="none" w="sm" len="sm"/>
          </a:ln>
        </p:spPr>
      </p:cxnSp>
      <p:sp>
        <p:nvSpPr>
          <p:cNvPr id="7" name="Google Shape;822;p23">
            <a:extLst>
              <a:ext uri="{FF2B5EF4-FFF2-40B4-BE49-F238E27FC236}">
                <a16:creationId xmlns:a16="http://schemas.microsoft.com/office/drawing/2014/main" id="{BE7F7455-B913-4524-B9A1-CFE51EA4FDC0}"/>
              </a:ext>
            </a:extLst>
          </p:cNvPr>
          <p:cNvSpPr txBox="1">
            <a:spLocks/>
          </p:cNvSpPr>
          <p:nvPr/>
        </p:nvSpPr>
        <p:spPr>
          <a:xfrm>
            <a:off x="332047" y="370532"/>
            <a:ext cx="3075372" cy="2478128"/>
          </a:xfrm>
          <a:prstGeom prst="rect">
            <a:avLst/>
          </a:prstGeom>
          <a:noFill/>
          <a:ln>
            <a:noFill/>
          </a:ln>
        </p:spPr>
        <p:txBody>
          <a:bodyPr spcFirstLastPara="1" wrap="square" lIns="91425" tIns="45700" rIns="91425" bIns="45700" anchor="t"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2400"/>
              <a:t>Sprint 4 will focus on building out the PDF generation using real data on staging and UAT</a:t>
            </a:r>
          </a:p>
        </p:txBody>
      </p:sp>
      <p:sp>
        <p:nvSpPr>
          <p:cNvPr id="15" name="TextBox 14">
            <a:extLst>
              <a:ext uri="{FF2B5EF4-FFF2-40B4-BE49-F238E27FC236}">
                <a16:creationId xmlns:a16="http://schemas.microsoft.com/office/drawing/2014/main" id="{7CB18294-8481-4276-8B40-97E3110A50BA}"/>
              </a:ext>
            </a:extLst>
          </p:cNvPr>
          <p:cNvSpPr txBox="1"/>
          <p:nvPr/>
        </p:nvSpPr>
        <p:spPr>
          <a:xfrm>
            <a:off x="239327" y="2142580"/>
            <a:ext cx="3261692" cy="3590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indent="-355600">
              <a:lnSpc>
                <a:spcPct val="90000"/>
              </a:lnSpc>
              <a:spcBef>
                <a:spcPts val="1000"/>
              </a:spcBef>
              <a:buClr>
                <a:schemeClr val="dk2"/>
              </a:buClr>
              <a:buSzPts val="2000"/>
              <a:buChar char="•"/>
              <a:defRPr sz="2000">
                <a:solidFill>
                  <a:schemeClr val="dk2"/>
                </a:solidFill>
                <a:latin typeface="PT Serif"/>
                <a:ea typeface="PT Serif"/>
                <a:cs typeface="PT Serif"/>
              </a:defRPr>
            </a:lvl1pPr>
            <a:lvl2pPr marL="914400" indent="-342900">
              <a:lnSpc>
                <a:spcPct val="90000"/>
              </a:lnSpc>
              <a:spcBef>
                <a:spcPts val="500"/>
              </a:spcBef>
              <a:buClr>
                <a:schemeClr val="dk2"/>
              </a:buClr>
              <a:buSzPts val="1800"/>
              <a:buChar char="•"/>
              <a:defRPr sz="1800">
                <a:solidFill>
                  <a:schemeClr val="dk2"/>
                </a:solidFill>
                <a:latin typeface="PT Serif"/>
                <a:ea typeface="PT Serif"/>
                <a:cs typeface="PT Serif"/>
              </a:defRPr>
            </a:lvl2pPr>
            <a:lvl3pPr marL="1371600" indent="-330200">
              <a:lnSpc>
                <a:spcPct val="90000"/>
              </a:lnSpc>
              <a:spcBef>
                <a:spcPts val="500"/>
              </a:spcBef>
              <a:buClr>
                <a:schemeClr val="dk2"/>
              </a:buClr>
              <a:buSzPts val="1600"/>
              <a:buChar char="•"/>
              <a:defRPr sz="1600">
                <a:solidFill>
                  <a:schemeClr val="dk2"/>
                </a:solidFill>
                <a:latin typeface="PT Serif"/>
                <a:ea typeface="PT Serif"/>
                <a:cs typeface="PT Serif"/>
              </a:defRPr>
            </a:lvl3pPr>
            <a:lvl4pPr marL="1828800" indent="-317500">
              <a:lnSpc>
                <a:spcPct val="90000"/>
              </a:lnSpc>
              <a:spcBef>
                <a:spcPts val="500"/>
              </a:spcBef>
              <a:buClr>
                <a:schemeClr val="dk2"/>
              </a:buClr>
              <a:buSzPts val="1400"/>
              <a:buChar char="•"/>
              <a:defRPr>
                <a:solidFill>
                  <a:schemeClr val="dk2"/>
                </a:solidFill>
                <a:latin typeface="PT Serif"/>
                <a:ea typeface="PT Serif"/>
                <a:cs typeface="PT Serif"/>
              </a:defRPr>
            </a:lvl4pPr>
            <a:lvl5pPr marL="2286000" indent="-317500">
              <a:lnSpc>
                <a:spcPct val="90000"/>
              </a:lnSpc>
              <a:spcBef>
                <a:spcPts val="500"/>
              </a:spcBef>
              <a:buClr>
                <a:schemeClr val="dk2"/>
              </a:buClr>
              <a:buSzPts val="1400"/>
              <a:buChar char="•"/>
              <a:defRPr>
                <a:solidFill>
                  <a:schemeClr val="dk2"/>
                </a:solidFill>
                <a:latin typeface="PT Serif"/>
                <a:ea typeface="PT Serif"/>
                <a:cs typeface="PT Serif"/>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defRPr>
            </a:lvl9pPr>
          </a:lstStyle>
          <a:p>
            <a:pPr marL="101600" indent="0">
              <a:buNone/>
            </a:pPr>
            <a:r>
              <a:rPr lang="en-GB" sz="1000"/>
              <a:t>Stories subject to change during Sprint planning</a:t>
            </a:r>
          </a:p>
        </p:txBody>
      </p:sp>
      <p:sp>
        <p:nvSpPr>
          <p:cNvPr id="27" name="Google Shape;482;p9">
            <a:extLst>
              <a:ext uri="{FF2B5EF4-FFF2-40B4-BE49-F238E27FC236}">
                <a16:creationId xmlns:a16="http://schemas.microsoft.com/office/drawing/2014/main" id="{40F9A5B7-8C96-4C6A-9092-C3EC87FE706A}"/>
              </a:ext>
            </a:extLst>
          </p:cNvPr>
          <p:cNvSpPr txBox="1"/>
          <p:nvPr/>
        </p:nvSpPr>
        <p:spPr>
          <a:xfrm>
            <a:off x="4858649" y="1775210"/>
            <a:ext cx="6845715" cy="1723549"/>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sz="900">
                <a:solidFill>
                  <a:schemeClr val="dk2"/>
                </a:solidFill>
                <a:latin typeface="PT Serif"/>
                <a:sym typeface="PT Serif"/>
              </a:rPr>
              <a:t>Create product video for Contact Center Review</a:t>
            </a:r>
            <a:endParaRPr lang="en-US" sz="900">
              <a:solidFill>
                <a:schemeClr val="dk2"/>
              </a:solidFill>
              <a:latin typeface="PT Serif"/>
            </a:endParaRPr>
          </a:p>
          <a:p>
            <a:pPr marL="228600" indent="-228600">
              <a:spcBef>
                <a:spcPts val="600"/>
              </a:spcBef>
              <a:buClr>
                <a:srgbClr val="747C74"/>
              </a:buClr>
              <a:buSzPts val="1200"/>
              <a:buAutoNum type="alphaUcPeriod"/>
            </a:pPr>
            <a:r>
              <a:rPr lang="en-US" sz="900">
                <a:solidFill>
                  <a:schemeClr val="dk2"/>
                </a:solidFill>
                <a:latin typeface="PT Serif"/>
              </a:rPr>
              <a:t>Update product guide and product video based on Contact Center Review feedback</a:t>
            </a:r>
          </a:p>
          <a:p>
            <a:pPr marL="228600" indent="-228600">
              <a:spcBef>
                <a:spcPts val="600"/>
              </a:spcBef>
              <a:buClr>
                <a:srgbClr val="747C74"/>
              </a:buClr>
              <a:buSzPts val="1200"/>
              <a:buAutoNum type="alphaUcPeriod"/>
            </a:pPr>
            <a:r>
              <a:rPr lang="en-US" sz="900">
                <a:latin typeface="PT Serif"/>
                <a:sym typeface="PT Serif"/>
              </a:rPr>
              <a:t>Draft scripts for HEC call center (based on Tarsha’s examples)</a:t>
            </a:r>
            <a:endParaRPr lang="en-US" sz="900">
              <a:latin typeface="PT Serif"/>
            </a:endParaRPr>
          </a:p>
          <a:p>
            <a:pPr marL="228600" indent="-228600">
              <a:spcBef>
                <a:spcPts val="600"/>
              </a:spcBef>
              <a:buClr>
                <a:srgbClr val="747C74"/>
              </a:buClr>
              <a:buSzPts val="1200"/>
              <a:buAutoNum type="alphaUcPeriod"/>
            </a:pPr>
            <a:r>
              <a:rPr lang="en-US" sz="900">
                <a:latin typeface="PT Serif"/>
              </a:rPr>
              <a:t>Draft design for error state</a:t>
            </a:r>
          </a:p>
          <a:p>
            <a:pPr marL="228600" indent="-228600">
              <a:spcBef>
                <a:spcPts val="600"/>
              </a:spcBef>
              <a:buClr>
                <a:srgbClr val="747C74"/>
              </a:buClr>
              <a:buSzPts val="1200"/>
              <a:buAutoNum type="alphaUcPeriod"/>
            </a:pPr>
            <a:r>
              <a:rPr lang="en-US" sz="900">
                <a:latin typeface="PT Serif"/>
              </a:rPr>
              <a:t>Conduct design QA of coded designs</a:t>
            </a:r>
          </a:p>
          <a:p>
            <a:pPr marL="228600" indent="-228600">
              <a:spcBef>
                <a:spcPts val="600"/>
              </a:spcBef>
              <a:buClr>
                <a:srgbClr val="747C74"/>
              </a:buClr>
              <a:buSzPts val="1200"/>
              <a:buAutoNum type="alphaUcPeriod"/>
            </a:pPr>
            <a:r>
              <a:rPr lang="en-US" sz="900">
                <a:latin typeface="PT Serif"/>
              </a:rPr>
              <a:t>Research into VA Notify and how 1095-B might use VA Notify </a:t>
            </a:r>
          </a:p>
          <a:p>
            <a:pPr marL="228600" indent="-228600">
              <a:spcBef>
                <a:spcPts val="600"/>
              </a:spcBef>
              <a:buClr>
                <a:srgbClr val="747C74"/>
              </a:buClr>
              <a:buSzPts val="1200"/>
              <a:buAutoNum type="alphaUcPeriod"/>
            </a:pPr>
            <a:r>
              <a:rPr lang="en-US" sz="900">
                <a:latin typeface="PT Serif"/>
              </a:rPr>
              <a:t>Start documenting how to run user testing/design workflow (to ease onboarding of next design team)</a:t>
            </a:r>
          </a:p>
          <a:p>
            <a:pPr marL="228600" indent="-228600">
              <a:spcBef>
                <a:spcPts val="600"/>
              </a:spcBef>
              <a:buClr>
                <a:srgbClr val="747C74"/>
              </a:buClr>
              <a:buSzPts val="1200"/>
              <a:buAutoNum type="alphaUcPeriod"/>
            </a:pPr>
            <a:r>
              <a:rPr lang="en-US" sz="900">
                <a:latin typeface="PT Serif"/>
              </a:rPr>
              <a:t>Iterate wireframe edits from staging review and business owner feedback</a:t>
            </a:r>
          </a:p>
        </p:txBody>
      </p:sp>
      <p:sp>
        <p:nvSpPr>
          <p:cNvPr id="28" name="Google Shape;482;p9">
            <a:extLst>
              <a:ext uri="{FF2B5EF4-FFF2-40B4-BE49-F238E27FC236}">
                <a16:creationId xmlns:a16="http://schemas.microsoft.com/office/drawing/2014/main" id="{43C61A00-8EAA-496E-A16E-5530A5E1A5FA}"/>
              </a:ext>
            </a:extLst>
          </p:cNvPr>
          <p:cNvSpPr txBox="1"/>
          <p:nvPr/>
        </p:nvSpPr>
        <p:spPr>
          <a:xfrm>
            <a:off x="4858600" y="3861888"/>
            <a:ext cx="5780506" cy="2585323"/>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sz="900">
                <a:latin typeface="PT Serif" panose="020A0603040505020204" pitchFamily="18" charset="0"/>
              </a:rPr>
              <a:t>Make POC script production ready</a:t>
            </a:r>
          </a:p>
          <a:p>
            <a:pPr marL="228600" indent="-228600">
              <a:spcBef>
                <a:spcPts val="600"/>
              </a:spcBef>
              <a:buClr>
                <a:srgbClr val="747C74"/>
              </a:buClr>
              <a:buSzPts val="1200"/>
              <a:buAutoNum type="alphaUcPeriod"/>
            </a:pPr>
            <a:r>
              <a:rPr lang="en-US" sz="900">
                <a:latin typeface="PT Serif" panose="020A0603040505020204" pitchFamily="18" charset="0"/>
              </a:rPr>
              <a:t>As a Veteran, I want to download my form so that my tax records are complete</a:t>
            </a:r>
          </a:p>
          <a:p>
            <a:pPr marL="228600" indent="-228600">
              <a:spcBef>
                <a:spcPts val="600"/>
              </a:spcBef>
              <a:buClr>
                <a:srgbClr val="747C74"/>
              </a:buClr>
              <a:buSzPts val="1200"/>
              <a:buAutoNum type="alphaUcPeriod"/>
            </a:pPr>
            <a:r>
              <a:rPr lang="en-US" sz="900">
                <a:latin typeface="PT Serif" panose="020A0603040505020204" pitchFamily="18" charset="0"/>
                <a:sym typeface="PT Serif"/>
              </a:rPr>
              <a:t>As a Veteran, I want to quickly navigate to my form once I log in</a:t>
            </a:r>
            <a:endParaRPr lang="en-US" sz="900">
              <a:latin typeface="PT Serif" panose="020A0603040505020204" pitchFamily="18" charset="0"/>
            </a:endParaRPr>
          </a:p>
          <a:p>
            <a:pPr marL="228600" indent="-228600">
              <a:spcBef>
                <a:spcPts val="600"/>
              </a:spcBef>
              <a:buClr>
                <a:srgbClr val="747C74"/>
              </a:buClr>
              <a:buSzPts val="1200"/>
              <a:buAutoNum type="alphaUcPeriod"/>
            </a:pPr>
            <a:r>
              <a:rPr lang="en-US" sz="900">
                <a:latin typeface="PT Serif"/>
              </a:rPr>
              <a:t>As a Veteran, I want to </a:t>
            </a:r>
            <a:r>
              <a:rPr lang="en-US" sz="900">
                <a:latin typeface="PT Serif"/>
                <a:sym typeface="PT Serif"/>
              </a:rPr>
              <a:t>easily find the form through Google so that I can find it through my normal methods</a:t>
            </a:r>
            <a:endParaRPr lang="en-US" sz="900">
              <a:solidFill>
                <a:schemeClr val="dk2"/>
              </a:solidFill>
              <a:latin typeface="PT Serif" panose="020A0603040505020204" pitchFamily="18" charset="0"/>
            </a:endParaRPr>
          </a:p>
          <a:p>
            <a:pPr marL="228600" indent="-228600">
              <a:spcBef>
                <a:spcPts val="600"/>
              </a:spcBef>
              <a:buClr>
                <a:srgbClr val="747C74"/>
              </a:buClr>
              <a:buSzPts val="1200"/>
              <a:buAutoNum type="alphaUcPeriod"/>
            </a:pPr>
            <a:r>
              <a:rPr lang="en-US" sz="900">
                <a:solidFill>
                  <a:schemeClr val="dk2"/>
                </a:solidFill>
                <a:latin typeface="PT Serif"/>
                <a:sym typeface="PT Serif"/>
              </a:rPr>
              <a:t>Get content widget into production, as part of the front end</a:t>
            </a:r>
            <a:endParaRPr lang="en-US" sz="900">
              <a:solidFill>
                <a:schemeClr val="dk2"/>
              </a:solidFill>
              <a:latin typeface="PT Serif"/>
            </a:endParaRPr>
          </a:p>
          <a:p>
            <a:pPr marL="228600" indent="-228600">
              <a:spcBef>
                <a:spcPts val="600"/>
              </a:spcBef>
              <a:buClr>
                <a:srgbClr val="747C74"/>
              </a:buClr>
              <a:buSzPts val="1200"/>
              <a:buAutoNum type="alphaUcPeriod"/>
            </a:pPr>
            <a:r>
              <a:rPr lang="en-US" sz="900">
                <a:latin typeface="PT Serif" panose="020A0603040505020204" pitchFamily="18" charset="0"/>
                <a:sym typeface="PT Serif"/>
              </a:rPr>
              <a:t>As a Veteran, I want my 1095-B document to be accessible (508 compliant)</a:t>
            </a:r>
          </a:p>
          <a:p>
            <a:pPr marL="228600" indent="-228600">
              <a:spcBef>
                <a:spcPts val="600"/>
              </a:spcBef>
              <a:buClr>
                <a:srgbClr val="747C74"/>
              </a:buClr>
              <a:buSzPts val="1200"/>
              <a:buAutoNum type="alphaUcPeriod"/>
            </a:pPr>
            <a:r>
              <a:rPr lang="en-US" sz="900">
                <a:solidFill>
                  <a:schemeClr val="dk2"/>
                </a:solidFill>
                <a:latin typeface="PT Serif" panose="020A0603040505020204" pitchFamily="18" charset="0"/>
                <a:sym typeface="PT Serif"/>
              </a:rPr>
              <a:t>Make POC script production ready (error handling)</a:t>
            </a:r>
          </a:p>
          <a:p>
            <a:pPr marL="228600" indent="-228600">
              <a:spcBef>
                <a:spcPts val="600"/>
              </a:spcBef>
              <a:buClr>
                <a:srgbClr val="747C74"/>
              </a:buClr>
              <a:buSzPts val="1200"/>
              <a:buAutoNum type="alphaUcPeriod"/>
            </a:pPr>
            <a:r>
              <a:rPr lang="en-US" sz="900">
                <a:solidFill>
                  <a:schemeClr val="dk2"/>
                </a:solidFill>
                <a:latin typeface="PT Serif" panose="020A0603040505020204" pitchFamily="18" charset="0"/>
                <a:sym typeface="PT Serif"/>
              </a:rPr>
              <a:t>Finish controller (authenticated)</a:t>
            </a:r>
          </a:p>
          <a:p>
            <a:pPr marL="228600" indent="-228600">
              <a:spcBef>
                <a:spcPts val="600"/>
              </a:spcBef>
              <a:buClr>
                <a:srgbClr val="747C74"/>
              </a:buClr>
              <a:buSzPts val="1200"/>
              <a:buAutoNum type="alphaUcPeriod"/>
            </a:pPr>
            <a:r>
              <a:rPr lang="en-US" sz="900">
                <a:solidFill>
                  <a:schemeClr val="dk2"/>
                </a:solidFill>
                <a:latin typeface="PT Serif"/>
                <a:sym typeface="PT Serif"/>
              </a:rPr>
              <a:t>Test authentication with front end and back end</a:t>
            </a:r>
            <a:endParaRPr lang="en-US" sz="900">
              <a:solidFill>
                <a:schemeClr val="dk2"/>
              </a:solidFill>
              <a:latin typeface="PT Serif"/>
            </a:endParaRPr>
          </a:p>
          <a:p>
            <a:pPr marL="228600" indent="-228600">
              <a:spcBef>
                <a:spcPts val="600"/>
              </a:spcBef>
              <a:buClr>
                <a:srgbClr val="747C74"/>
              </a:buClr>
              <a:buSzPts val="1200"/>
              <a:buAutoNum type="alphaUcPeriod"/>
            </a:pPr>
            <a:r>
              <a:rPr lang="en-US" sz="900">
                <a:solidFill>
                  <a:schemeClr val="dk2"/>
                </a:solidFill>
                <a:latin typeface="PT Serif" panose="020A0603040505020204" pitchFamily="18" charset="0"/>
                <a:sym typeface="PT Serif"/>
              </a:rPr>
              <a:t>Get PDF Generator working to send back PDF</a:t>
            </a:r>
          </a:p>
          <a:p>
            <a:pPr marL="228600" indent="-228600">
              <a:spcBef>
                <a:spcPts val="600"/>
              </a:spcBef>
              <a:buClr>
                <a:srgbClr val="747C74"/>
              </a:buClr>
              <a:buSzPts val="1200"/>
              <a:buAutoNum type="alphaUcPeriod"/>
            </a:pPr>
            <a:r>
              <a:rPr lang="en-US" sz="900">
                <a:solidFill>
                  <a:schemeClr val="dk2"/>
                </a:solidFill>
                <a:latin typeface="PT Serif"/>
                <a:sym typeface="PT Serif"/>
              </a:rPr>
              <a:t>Make API call on front end (integrate with backend)</a:t>
            </a:r>
            <a:endParaRPr lang="en-US" sz="900">
              <a:solidFill>
                <a:schemeClr val="dk2"/>
              </a:solidFill>
              <a:latin typeface="PT Serif"/>
            </a:endParaRPr>
          </a:p>
          <a:p>
            <a:pPr marL="228600" indent="-228600">
              <a:spcBef>
                <a:spcPts val="600"/>
              </a:spcBef>
              <a:buClr>
                <a:srgbClr val="747C74"/>
              </a:buClr>
              <a:buSzPts val="1200"/>
              <a:buAutoNum type="alphaUcPeriod"/>
            </a:pPr>
            <a:r>
              <a:rPr lang="en-US" sz="900">
                <a:solidFill>
                  <a:schemeClr val="dk2"/>
                </a:solidFill>
                <a:latin typeface="PT Serif"/>
                <a:sym typeface="PT Serif"/>
              </a:rPr>
              <a:t>Back end and front-end testing</a:t>
            </a:r>
            <a:endParaRPr lang="en-US" sz="900">
              <a:solidFill>
                <a:schemeClr val="dk2"/>
              </a:solidFill>
              <a:latin typeface="PT Serif"/>
            </a:endParaRPr>
          </a:p>
        </p:txBody>
      </p:sp>
      <p:sp>
        <p:nvSpPr>
          <p:cNvPr id="12" name="TextBox 11">
            <a:extLst>
              <a:ext uri="{FF2B5EF4-FFF2-40B4-BE49-F238E27FC236}">
                <a16:creationId xmlns:a16="http://schemas.microsoft.com/office/drawing/2014/main" id="{0E1056BC-178C-4C36-BE64-21BDB9F27BF3}"/>
              </a:ext>
            </a:extLst>
          </p:cNvPr>
          <p:cNvSpPr txBox="1"/>
          <p:nvPr/>
        </p:nvSpPr>
        <p:spPr>
          <a:xfrm>
            <a:off x="10232442" y="1234710"/>
            <a:ext cx="1781328"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50" i="1">
                <a:solidFill>
                  <a:srgbClr val="7F5A00"/>
                </a:solidFill>
                <a:latin typeface="PT Serif" panose="020A0603040505020204" pitchFamily="18" charset="0"/>
              </a:rPr>
              <a:t>New additions to workplan; dependent on Business Owner</a:t>
            </a:r>
          </a:p>
        </p:txBody>
      </p:sp>
      <p:sp>
        <p:nvSpPr>
          <p:cNvPr id="32" name="TextBox 31">
            <a:extLst>
              <a:ext uri="{FF2B5EF4-FFF2-40B4-BE49-F238E27FC236}">
                <a16:creationId xmlns:a16="http://schemas.microsoft.com/office/drawing/2014/main" id="{004641B1-AD9B-4798-BC29-530916714782}"/>
              </a:ext>
            </a:extLst>
          </p:cNvPr>
          <p:cNvSpPr txBox="1"/>
          <p:nvPr/>
        </p:nvSpPr>
        <p:spPr>
          <a:xfrm>
            <a:off x="9530597" y="3877326"/>
            <a:ext cx="2365614"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50" i="1">
                <a:solidFill>
                  <a:srgbClr val="7F5A00"/>
                </a:solidFill>
                <a:latin typeface="PT Serif"/>
              </a:rPr>
              <a:t>Pushed from Sprint 3; dependent on S3 bucket being provisioned in  production</a:t>
            </a:r>
            <a:endParaRPr lang="en-US" sz="850">
              <a:solidFill>
                <a:srgbClr val="7F5A00"/>
              </a:solidFill>
              <a:latin typeface="PT Serif"/>
            </a:endParaRPr>
          </a:p>
        </p:txBody>
      </p:sp>
      <p:sp>
        <p:nvSpPr>
          <p:cNvPr id="34" name="TextBox 33">
            <a:extLst>
              <a:ext uri="{FF2B5EF4-FFF2-40B4-BE49-F238E27FC236}">
                <a16:creationId xmlns:a16="http://schemas.microsoft.com/office/drawing/2014/main" id="{EA0667F7-8616-4472-B98F-01E675D1AE2D}"/>
              </a:ext>
            </a:extLst>
          </p:cNvPr>
          <p:cNvSpPr txBox="1"/>
          <p:nvPr/>
        </p:nvSpPr>
        <p:spPr>
          <a:xfrm>
            <a:off x="9102936" y="4259681"/>
            <a:ext cx="3375260" cy="2231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50" i="1">
                <a:solidFill>
                  <a:srgbClr val="7F5A00"/>
                </a:solidFill>
                <a:latin typeface="PT Serif"/>
              </a:rPr>
              <a:t>Pushed from Sprint 3; dependent on URL being finalized </a:t>
            </a:r>
          </a:p>
        </p:txBody>
      </p:sp>
    </p:spTree>
    <p:extLst>
      <p:ext uri="{BB962C8B-B14F-4D97-AF65-F5344CB8AC3E}">
        <p14:creationId xmlns:p14="http://schemas.microsoft.com/office/powerpoint/2010/main" val="3210015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24"/>
          <p:cNvSpPr txBox="1">
            <a:spLocks noGrp="1"/>
          </p:cNvSpPr>
          <p:nvPr>
            <p:ph type="ctrTitle"/>
          </p:nvPr>
        </p:nvSpPr>
        <p:spPr>
          <a:xfrm>
            <a:off x="341868" y="3054671"/>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6600"/>
              <a:buFont typeface="PT Serif"/>
              <a:buNone/>
            </a:pPr>
            <a:r>
              <a:rPr lang="en-US"/>
              <a:t>Appendix</a:t>
            </a:r>
            <a:endParaRPr/>
          </a:p>
        </p:txBody>
      </p:sp>
      <p:sp>
        <p:nvSpPr>
          <p:cNvPr id="852" name="Google Shape;852;p24"/>
          <p:cNvSpPr txBox="1">
            <a:spLocks noGrp="1"/>
          </p:cNvSpPr>
          <p:nvPr>
            <p:ph type="body" idx="1"/>
          </p:nvPr>
        </p:nvSpPr>
        <p:spPr>
          <a:xfrm>
            <a:off x="341868" y="2640272"/>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600"/>
              <a:buNone/>
            </a:pPr>
            <a:r>
              <a:rPr lang="en-US"/>
              <a:t>SPRINT 3 DEMO</a:t>
            </a:r>
            <a:endParaRPr/>
          </a:p>
        </p:txBody>
      </p:sp>
      <p:sp>
        <p:nvSpPr>
          <p:cNvPr id="853" name="Google Shape;853;p24"/>
          <p:cNvSpPr txBox="1">
            <a:spLocks noGrp="1"/>
          </p:cNvSpPr>
          <p:nvPr>
            <p:ph type="sldNum" idx="12"/>
          </p:nvPr>
        </p:nvSpPr>
        <p:spPr>
          <a:xfrm>
            <a:off x="11453198" y="637086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7"/>
        <p:cNvGrpSpPr/>
        <p:nvPr/>
      </p:nvGrpSpPr>
      <p:grpSpPr>
        <a:xfrm>
          <a:off x="0" y="0"/>
          <a:ext cx="0" cy="0"/>
          <a:chOff x="0" y="0"/>
          <a:chExt cx="0" cy="0"/>
        </a:xfrm>
      </p:grpSpPr>
      <p:graphicFrame>
        <p:nvGraphicFramePr>
          <p:cNvPr id="858" name="Google Shape;858;p25"/>
          <p:cNvGraphicFramePr/>
          <p:nvPr>
            <p:extLst>
              <p:ext uri="{D42A27DB-BD31-4B8C-83A1-F6EECF244321}">
                <p14:modId xmlns:p14="http://schemas.microsoft.com/office/powerpoint/2010/main" val="1856197432"/>
              </p:ext>
            </p:extLst>
          </p:nvPr>
        </p:nvGraphicFramePr>
        <p:xfrm>
          <a:off x="7000548" y="1923627"/>
          <a:ext cx="4742782" cy="4036700"/>
        </p:xfrm>
        <a:graphic>
          <a:graphicData uri="http://schemas.openxmlformats.org/drawingml/2006/table">
            <a:tbl>
              <a:tblPr firstRow="1" bandRow="1">
                <a:noFill/>
                <a:tableStyleId>{AC820A2F-F511-4E25-9DDC-E36724F9A483}</a:tableStyleId>
              </a:tblPr>
              <a:tblGrid>
                <a:gridCol w="99713">
                  <a:extLst>
                    <a:ext uri="{9D8B030D-6E8A-4147-A177-3AD203B41FA5}">
                      <a16:colId xmlns:a16="http://schemas.microsoft.com/office/drawing/2014/main" val="20000"/>
                    </a:ext>
                  </a:extLst>
                </a:gridCol>
                <a:gridCol w="4643069">
                  <a:extLst>
                    <a:ext uri="{9D8B030D-6E8A-4147-A177-3AD203B41FA5}">
                      <a16:colId xmlns:a16="http://schemas.microsoft.com/office/drawing/2014/main" val="20001"/>
                    </a:ext>
                  </a:extLst>
                </a:gridCol>
              </a:tblGrid>
              <a:tr h="4036700">
                <a:tc>
                  <a:txBody>
                    <a:bodyPr/>
                    <a:lstStyle/>
                    <a:p>
                      <a:pPr marL="0" marR="0" lvl="0" indent="0" algn="l" rtl="0">
                        <a:spcBef>
                          <a:spcPts val="0"/>
                        </a:spcBef>
                        <a:spcAft>
                          <a:spcPts val="0"/>
                        </a:spcAft>
                        <a:buNone/>
                      </a:pPr>
                      <a:endParaRPr sz="1800"/>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chemeClr val="accent2"/>
                    </a:solidFill>
                  </a:tcPr>
                </a:tc>
                <a:tc>
                  <a:txBody>
                    <a:bodyPr/>
                    <a:lstStyle/>
                    <a:p>
                      <a:pPr marL="0" marR="0" lvl="0" indent="0" algn="l" rtl="0">
                        <a:spcBef>
                          <a:spcPts val="0"/>
                        </a:spcBef>
                        <a:spcAft>
                          <a:spcPts val="0"/>
                        </a:spcAft>
                        <a:buNone/>
                      </a:pPr>
                      <a:r>
                        <a:rPr lang="en-US" sz="1600" b="0" dirty="0">
                          <a:solidFill>
                            <a:schemeClr val="dk1"/>
                          </a:solidFill>
                          <a:latin typeface="PT Serif"/>
                          <a:ea typeface="PT Serif"/>
                          <a:cs typeface="PT Serif"/>
                          <a:sym typeface="PT Serif"/>
                        </a:rPr>
                        <a:t>Velocity details</a:t>
                      </a:r>
                      <a:endParaRPr dirty="0"/>
                    </a:p>
                    <a:p>
                      <a:pPr marL="171450" marR="0" lvl="0" indent="-171450" algn="l" rtl="0">
                        <a:spcBef>
                          <a:spcPts val="1000"/>
                        </a:spcBef>
                        <a:spcAft>
                          <a:spcPts val="0"/>
                        </a:spcAft>
                        <a:buClr>
                          <a:schemeClr val="accent2"/>
                        </a:buClr>
                        <a:buSzPts val="960"/>
                        <a:buFont typeface="Noto Sans Symbols"/>
                        <a:buChar char="▪"/>
                      </a:pPr>
                      <a:r>
                        <a:rPr lang="en-US" sz="1200" b="0" dirty="0">
                          <a:solidFill>
                            <a:schemeClr val="dk2"/>
                          </a:solidFill>
                          <a:latin typeface="Source Sans Pro"/>
                          <a:ea typeface="Source Sans Pro"/>
                          <a:cs typeface="Source Sans Pro"/>
                          <a:sym typeface="Source Sans Pro"/>
                        </a:rPr>
                        <a:t>Velocity estimated in story points, using Fibonacci</a:t>
                      </a:r>
                      <a:endParaRPr dirty="0"/>
                    </a:p>
                    <a:p>
                      <a:pPr marL="171450" marR="0" lvl="0" indent="-171450" algn="l">
                        <a:spcBef>
                          <a:spcPts val="1000"/>
                        </a:spcBef>
                        <a:spcAft>
                          <a:spcPts val="0"/>
                        </a:spcAft>
                        <a:buClr>
                          <a:srgbClr val="0071BF"/>
                        </a:buClr>
                        <a:buSzPts val="960"/>
                        <a:buFont typeface="Noto Sans Symbols"/>
                        <a:buChar char="▪"/>
                      </a:pPr>
                      <a:r>
                        <a:rPr lang="en-US" sz="1200" b="0" dirty="0">
                          <a:solidFill>
                            <a:schemeClr val="dk2"/>
                          </a:solidFill>
                          <a:latin typeface="Source Sans Pro"/>
                          <a:ea typeface="Source Sans Pro"/>
                        </a:rPr>
                        <a:t>Velocity in Sprint 3 accounted for 9 team members</a:t>
                      </a:r>
                      <a:endParaRPr lang="en-US" sz="1200" b="0" dirty="0">
                        <a:solidFill>
                          <a:schemeClr val="dk2"/>
                        </a:solidFill>
                        <a:latin typeface="Source Sans Pro"/>
                        <a:ea typeface="Source Sans Pro"/>
                        <a:cs typeface="Source Sans Pro"/>
                      </a:endParaRPr>
                    </a:p>
                    <a:p>
                      <a:pPr marL="171450" marR="0" lvl="3" indent="-171450" algn="l">
                        <a:spcBef>
                          <a:spcPts val="600"/>
                        </a:spcBef>
                        <a:spcAft>
                          <a:spcPts val="0"/>
                        </a:spcAft>
                        <a:buClr>
                          <a:srgbClr val="0071BF"/>
                        </a:buClr>
                        <a:buSzPts val="960"/>
                        <a:buFont typeface="Noto Sans Symbols"/>
                        <a:buChar char="▪"/>
                      </a:pPr>
                      <a:r>
                        <a:rPr lang="en-US" sz="1200" b="0" dirty="0">
                          <a:solidFill>
                            <a:schemeClr val="dk2"/>
                          </a:solidFill>
                          <a:latin typeface="Source Sans Pro"/>
                          <a:ea typeface="Source Sans Pro"/>
                          <a:cs typeface="Source Sans Pro"/>
                        </a:rPr>
                        <a:t>67 total story points were completed;  Team committed to 77 </a:t>
                      </a:r>
                      <a:r>
                        <a:rPr lang="en-US" sz="1200" b="0" dirty="0">
                          <a:solidFill>
                            <a:schemeClr val="dk2"/>
                          </a:solidFill>
                          <a:latin typeface="Source Sans Pro"/>
                          <a:ea typeface="Source Sans Pro"/>
                          <a:cs typeface="Source Sans Pro"/>
                          <a:sym typeface="Source Sans Pro"/>
                        </a:rPr>
                        <a:t>story points</a:t>
                      </a:r>
                      <a:r>
                        <a:rPr lang="en-US" sz="1200" b="0" dirty="0">
                          <a:solidFill>
                            <a:schemeClr val="dk2"/>
                          </a:solidFill>
                          <a:latin typeface="Source Sans Pro"/>
                          <a:ea typeface="Source Sans Pro"/>
                          <a:cs typeface="Source Sans Pro"/>
                        </a:rPr>
                        <a:t> </a:t>
                      </a:r>
                      <a:r>
                        <a:rPr lang="en-US" sz="1200" b="0" dirty="0">
                          <a:solidFill>
                            <a:schemeClr val="dk2"/>
                          </a:solidFill>
                          <a:latin typeface="Source Sans Pro"/>
                          <a:ea typeface="Source Sans Pro"/>
                          <a:cs typeface="Source Sans Pro"/>
                          <a:sym typeface="Source Sans Pro"/>
                        </a:rPr>
                        <a:t> at beginning of the sprint </a:t>
                      </a:r>
                      <a:r>
                        <a:rPr lang="en-US" sz="1200" b="0" dirty="0">
                          <a:solidFill>
                            <a:schemeClr val="dk2"/>
                          </a:solidFill>
                          <a:latin typeface="Source Sans Pro"/>
                          <a:ea typeface="Source Sans Pro"/>
                          <a:cs typeface="Source Sans Pro"/>
                        </a:rPr>
                        <a:t>were completed and completed 65 of the original 77. </a:t>
                      </a:r>
                      <a:endParaRPr lang="en-US" sz="1200" b="0" i="0" u="none" strike="noStrike" cap="none" dirty="0">
                        <a:solidFill>
                          <a:schemeClr val="dk2"/>
                        </a:solidFill>
                        <a:latin typeface="Source Sans Pro"/>
                        <a:ea typeface="Source Sans Pro"/>
                        <a:cs typeface="Calibri"/>
                        <a:sym typeface="Arial"/>
                      </a:endParaRPr>
                    </a:p>
                    <a:p>
                      <a:pPr marL="344170" marR="0" lvl="0" indent="-166370" algn="l" rtl="0">
                        <a:spcBef>
                          <a:spcPts val="600"/>
                        </a:spcBef>
                        <a:spcAft>
                          <a:spcPts val="0"/>
                        </a:spcAft>
                        <a:buClr>
                          <a:srgbClr val="0071BF"/>
                        </a:buClr>
                        <a:buSzPts val="960"/>
                        <a:buFont typeface="Noto Sans Symbols"/>
                        <a:buChar char="▪"/>
                      </a:pPr>
                      <a:r>
                        <a:rPr lang="en-US" sz="1200" b="0" i="0" u="none" strike="noStrike" cap="none" dirty="0">
                          <a:solidFill>
                            <a:schemeClr val="dk2"/>
                          </a:solidFill>
                          <a:latin typeface="Source Sans Pro"/>
                          <a:ea typeface="Source Sans Pro"/>
                          <a:cs typeface="Calibri"/>
                          <a:sym typeface="Arial"/>
                        </a:rPr>
                        <a:t>12 story points were blocked and unable to be completed due to delays on the VA side; these points were pushed out to Sprint 4</a:t>
                      </a:r>
                    </a:p>
                    <a:p>
                      <a:pPr marL="344170" marR="0" lvl="0" indent="-166370" algn="l" rtl="0">
                        <a:spcBef>
                          <a:spcPts val="600"/>
                        </a:spcBef>
                        <a:spcAft>
                          <a:spcPts val="0"/>
                        </a:spcAft>
                        <a:buClr>
                          <a:srgbClr val="0071BF"/>
                        </a:buClr>
                        <a:buSzPts val="960"/>
                        <a:buFont typeface="Noto Sans Symbols"/>
                        <a:buChar char="▪"/>
                      </a:pPr>
                      <a:r>
                        <a:rPr lang="en-US" sz="1200" b="0" dirty="0">
                          <a:solidFill>
                            <a:schemeClr val="dk2"/>
                          </a:solidFill>
                          <a:latin typeface="Source Sans Pro"/>
                          <a:ea typeface="Source Sans Pro"/>
                        </a:rPr>
                        <a:t>2 story points were added with story brought forward due to new tech capacity</a:t>
                      </a:r>
                    </a:p>
                    <a:p>
                      <a:pPr marL="344170" marR="0" lvl="0" indent="-166370" algn="l" rtl="0">
                        <a:spcBef>
                          <a:spcPts val="600"/>
                        </a:spcBef>
                        <a:spcAft>
                          <a:spcPts val="0"/>
                        </a:spcAft>
                        <a:buClr>
                          <a:srgbClr val="0071BF"/>
                        </a:buClr>
                        <a:buSzPts val="960"/>
                        <a:buFont typeface="Noto Sans Symbols"/>
                        <a:buChar char="▪"/>
                      </a:pPr>
                      <a:r>
                        <a:rPr lang="en-US" sz="1200" b="0" dirty="0">
                          <a:solidFill>
                            <a:schemeClr val="dk2"/>
                          </a:solidFill>
                          <a:latin typeface="Source Sans Pro"/>
                          <a:ea typeface="Source Sans Pro"/>
                        </a:rPr>
                        <a:t>3 story points were for Midpoint Review, which was not a formal deliverable, but accounted for significant prep work that went into Midpoint Review</a:t>
                      </a:r>
                    </a:p>
                    <a:p>
                      <a:pPr marL="177800" marR="0" lvl="0" indent="0" algn="l">
                        <a:spcBef>
                          <a:spcPts val="600"/>
                        </a:spcBef>
                        <a:spcAft>
                          <a:spcPts val="0"/>
                        </a:spcAft>
                        <a:buClr>
                          <a:srgbClr val="0071BF"/>
                        </a:buClr>
                        <a:buSzPts val="960"/>
                        <a:buFont typeface="Noto Sans Symbols"/>
                        <a:buNone/>
                      </a:pPr>
                      <a:endParaRPr lang="en-US" sz="1200" b="0" dirty="0">
                        <a:solidFill>
                          <a:schemeClr val="dk2"/>
                        </a:solidFill>
                        <a:latin typeface="Source Sans Pro"/>
                        <a:ea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sp>
        <p:nvSpPr>
          <p:cNvPr id="859" name="Google Shape;859;p25"/>
          <p:cNvSpPr txBox="1"/>
          <p:nvPr/>
        </p:nvSpPr>
        <p:spPr>
          <a:xfrm>
            <a:off x="11521463" y="6410593"/>
            <a:ext cx="406052"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a:solidFill>
                  <a:srgbClr val="8F8F8F"/>
                </a:solidFill>
                <a:latin typeface="Source Sans Pro"/>
                <a:ea typeface="Source Sans Pro"/>
                <a:cs typeface="Source Sans Pro"/>
                <a:sym typeface="Source Sans Pro"/>
              </a:rPr>
              <a:t>35</a:t>
            </a:fld>
            <a:endParaRPr sz="1200">
              <a:solidFill>
                <a:srgbClr val="8F8F8F"/>
              </a:solidFill>
              <a:latin typeface="Source Sans Pro"/>
              <a:ea typeface="Source Sans Pro"/>
              <a:cs typeface="Source Sans Pro"/>
              <a:sym typeface="Source Sans Pro"/>
            </a:endParaRPr>
          </a:p>
        </p:txBody>
      </p:sp>
      <p:sp>
        <p:nvSpPr>
          <p:cNvPr id="860" name="Google Shape;860;p25"/>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Source Sans Pro"/>
                <a:sym typeface="Source Sans Pro"/>
              </a:rPr>
              <a:t>Appendix</a:t>
            </a:r>
            <a:endParaRPr sz="1800">
              <a:solidFill>
                <a:schemeClr val="dk1"/>
              </a:solidFill>
              <a:latin typeface="Calibri"/>
              <a:ea typeface="Calibri"/>
              <a:cs typeface="Calibri"/>
              <a:sym typeface="Calibri"/>
            </a:endParaRPr>
          </a:p>
        </p:txBody>
      </p:sp>
      <p:sp>
        <p:nvSpPr>
          <p:cNvPr id="861" name="Google Shape;861;p25"/>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03-08 Sprint 3 Demo</a:t>
            </a:r>
            <a:endParaRPr sz="1200">
              <a:solidFill>
                <a:srgbClr val="747C74"/>
              </a:solidFill>
              <a:latin typeface="Calibri"/>
              <a:ea typeface="Calibri"/>
              <a:cs typeface="Calibri"/>
              <a:sym typeface="Calibri"/>
            </a:endParaRPr>
          </a:p>
        </p:txBody>
      </p:sp>
      <p:sp>
        <p:nvSpPr>
          <p:cNvPr id="865" name="Google Shape;865;p25"/>
          <p:cNvSpPr txBox="1"/>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600"/>
              <a:buFont typeface="PT Serif"/>
              <a:buNone/>
            </a:pPr>
            <a:r>
              <a:rPr lang="en-US" sz="3600">
                <a:solidFill>
                  <a:schemeClr val="dk1"/>
                </a:solidFill>
                <a:latin typeface="PT Serif"/>
                <a:ea typeface="PT Serif"/>
                <a:cs typeface="PT Serif"/>
                <a:sym typeface="PT Serif"/>
              </a:rPr>
              <a:t>1095-B Sprint team velocity</a:t>
            </a:r>
            <a:endParaRPr/>
          </a:p>
        </p:txBody>
      </p:sp>
      <p:pic>
        <p:nvPicPr>
          <p:cNvPr id="3" name="Picture 2">
            <a:extLst>
              <a:ext uri="{FF2B5EF4-FFF2-40B4-BE49-F238E27FC236}">
                <a16:creationId xmlns:a16="http://schemas.microsoft.com/office/drawing/2014/main" id="{49593F9A-799B-4324-ACE4-AF4BBCE648D8}"/>
              </a:ext>
            </a:extLst>
          </p:cNvPr>
          <p:cNvPicPr>
            <a:picLocks noChangeAspect="1"/>
          </p:cNvPicPr>
          <p:nvPr/>
        </p:nvPicPr>
        <p:blipFill>
          <a:blip r:embed="rId3"/>
          <a:stretch>
            <a:fillRect/>
          </a:stretch>
        </p:blipFill>
        <p:spPr>
          <a:xfrm>
            <a:off x="561719" y="3192958"/>
            <a:ext cx="5753387" cy="2994327"/>
          </a:xfrm>
          <a:prstGeom prst="rect">
            <a:avLst/>
          </a:prstGeom>
        </p:spPr>
      </p:pic>
      <p:sp>
        <p:nvSpPr>
          <p:cNvPr id="863" name="Google Shape;863;p25"/>
          <p:cNvSpPr/>
          <p:nvPr/>
        </p:nvSpPr>
        <p:spPr>
          <a:xfrm>
            <a:off x="4559968" y="3877817"/>
            <a:ext cx="1196688" cy="2057799"/>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dk1"/>
              </a:solidFill>
              <a:latin typeface="PT Serif"/>
              <a:ea typeface="PT Serif"/>
              <a:cs typeface="PT Serif"/>
              <a:sym typeface="PT Serif"/>
            </a:endParaRPr>
          </a:p>
        </p:txBody>
      </p:sp>
      <p:cxnSp>
        <p:nvCxnSpPr>
          <p:cNvPr id="864" name="Google Shape;864;p25"/>
          <p:cNvCxnSpPr>
            <a:cxnSpLocks/>
          </p:cNvCxnSpPr>
          <p:nvPr/>
        </p:nvCxnSpPr>
        <p:spPr>
          <a:xfrm flipV="1">
            <a:off x="5756656" y="1927485"/>
            <a:ext cx="1244285" cy="1960771"/>
          </a:xfrm>
          <a:prstGeom prst="straightConnector1">
            <a:avLst/>
          </a:prstGeom>
          <a:noFill/>
          <a:ln w="9525" cap="flat" cmpd="sng">
            <a:solidFill>
              <a:schemeClr val="accent2"/>
            </a:solidFill>
            <a:prstDash val="solid"/>
            <a:miter lim="800000"/>
            <a:headEnd type="none" w="sm" len="sm"/>
            <a:tailEnd type="none" w="sm" len="sm"/>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5"/>
        <p:cNvGrpSpPr/>
        <p:nvPr/>
      </p:nvGrpSpPr>
      <p:grpSpPr>
        <a:xfrm>
          <a:off x="0" y="0"/>
          <a:ext cx="0" cy="0"/>
          <a:chOff x="0" y="0"/>
          <a:chExt cx="0" cy="0"/>
        </a:xfrm>
      </p:grpSpPr>
      <p:sp>
        <p:nvSpPr>
          <p:cNvPr id="926" name="Google Shape;926;p28"/>
          <p:cNvSpPr txBox="1">
            <a:spLocks noGrp="1"/>
          </p:cNvSpPr>
          <p:nvPr>
            <p:ph type="title"/>
          </p:nvPr>
        </p:nvSpPr>
        <p:spPr>
          <a:xfrm>
            <a:off x="319486" y="37349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risks and mitigation strategies</a:t>
            </a:r>
            <a:endParaRPr/>
          </a:p>
        </p:txBody>
      </p:sp>
      <p:sp>
        <p:nvSpPr>
          <p:cNvPr id="927" name="Google Shape;927;p28"/>
          <p:cNvSpPr txBox="1"/>
          <p:nvPr/>
        </p:nvSpPr>
        <p:spPr>
          <a:xfrm>
            <a:off x="11521463" y="6410593"/>
            <a:ext cx="406052"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a:solidFill>
                  <a:srgbClr val="8F8F8F"/>
                </a:solidFill>
                <a:latin typeface="Source Sans Pro"/>
                <a:ea typeface="Source Sans Pro"/>
                <a:cs typeface="Source Sans Pro"/>
                <a:sym typeface="Source Sans Pro"/>
              </a:rPr>
              <a:t>36</a:t>
            </a:fld>
            <a:endParaRPr sz="1200">
              <a:solidFill>
                <a:srgbClr val="8F8F8F"/>
              </a:solidFill>
              <a:latin typeface="Source Sans Pro"/>
              <a:ea typeface="Source Sans Pro"/>
              <a:cs typeface="Source Sans Pro"/>
              <a:sym typeface="Source Sans Pro"/>
            </a:endParaRPr>
          </a:p>
        </p:txBody>
      </p:sp>
      <p:sp>
        <p:nvSpPr>
          <p:cNvPr id="928" name="Google Shape;928;p28"/>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a:solidFill>
                  <a:srgbClr val="747C74"/>
                </a:solidFill>
                <a:latin typeface="Source Sans Pro"/>
                <a:ea typeface="Source Sans Pro"/>
                <a:cs typeface="Source Sans Pro"/>
                <a:sym typeface="Source Sans Pro"/>
              </a:rPr>
              <a:t>Appendix</a:t>
            </a:r>
            <a:endParaRPr sz="1200">
              <a:solidFill>
                <a:schemeClr val="dk1"/>
              </a:solidFill>
              <a:latin typeface="Calibri"/>
              <a:ea typeface="Calibri"/>
              <a:cs typeface="Calibri"/>
              <a:sym typeface="Calibri"/>
            </a:endParaRPr>
          </a:p>
        </p:txBody>
      </p:sp>
      <p:sp>
        <p:nvSpPr>
          <p:cNvPr id="929" name="Google Shape;929;p28"/>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03-08 Sprint 3 Demo</a:t>
            </a:r>
            <a:endParaRPr sz="1200">
              <a:solidFill>
                <a:srgbClr val="747C74"/>
              </a:solidFill>
              <a:latin typeface="Calibri"/>
              <a:ea typeface="Calibri"/>
              <a:cs typeface="Calibri"/>
              <a:sym typeface="Calibri"/>
            </a:endParaRPr>
          </a:p>
        </p:txBody>
      </p:sp>
      <p:graphicFrame>
        <p:nvGraphicFramePr>
          <p:cNvPr id="930" name="Google Shape;930;p28"/>
          <p:cNvGraphicFramePr/>
          <p:nvPr>
            <p:extLst>
              <p:ext uri="{D42A27DB-BD31-4B8C-83A1-F6EECF244321}">
                <p14:modId xmlns:p14="http://schemas.microsoft.com/office/powerpoint/2010/main" val="1908847391"/>
              </p:ext>
            </p:extLst>
          </p:nvPr>
        </p:nvGraphicFramePr>
        <p:xfrm>
          <a:off x="419100" y="1537529"/>
          <a:ext cx="11353773" cy="4358805"/>
        </p:xfrm>
        <a:graphic>
          <a:graphicData uri="http://schemas.openxmlformats.org/drawingml/2006/table">
            <a:tbl>
              <a:tblPr>
                <a:noFill/>
                <a:tableStyleId>{1F4BC13E-62C9-4DB2-9D77-78E559E1D0AC}</a:tableStyleId>
              </a:tblPr>
              <a:tblGrid>
                <a:gridCol w="3425504">
                  <a:extLst>
                    <a:ext uri="{9D8B030D-6E8A-4147-A177-3AD203B41FA5}">
                      <a16:colId xmlns:a16="http://schemas.microsoft.com/office/drawing/2014/main" val="20000"/>
                    </a:ext>
                  </a:extLst>
                </a:gridCol>
                <a:gridCol w="3805870">
                  <a:extLst>
                    <a:ext uri="{9D8B030D-6E8A-4147-A177-3AD203B41FA5}">
                      <a16:colId xmlns:a16="http://schemas.microsoft.com/office/drawing/2014/main" val="20001"/>
                    </a:ext>
                  </a:extLst>
                </a:gridCol>
                <a:gridCol w="629924">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IRS stakeholder is outside of VA ecosystem.  Building without guidance or legal review regarding compliance with IRS regulation could result in risk.</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lgn="ctr">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 Conduct research on available information surrounding current IRS 1095-B tax form regulations.  Seek legal review through VA resources as directed by VA-PO and Business Owner</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nchor="ctr">
                    <a:lnL w="9525" cap="flat" cmpd="sng" algn="ctr">
                      <a:solidFill>
                        <a:srgbClr val="4B5C90">
                          <a:alpha val="0"/>
                        </a:srgbClr>
                      </a:solidFill>
                      <a:prstDash val="solid"/>
                      <a:round/>
                      <a:headEnd type="none" w="sm" len="sm"/>
                      <a:tailEnd type="none" w="sm" len="sm"/>
                    </a:lnL>
                    <a:lnR w="9525" cap="flat" cmpd="sng" algn="ctr">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1/20/22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nchor="ctr">
                    <a:lnL w="9525" cap="flat" cmpd="sng" algn="ctr">
                      <a:solidFill>
                        <a:srgbClr val="4B5C90">
                          <a:alpha val="0"/>
                        </a:srgbClr>
                      </a:solidFill>
                      <a:prstDash val="solid"/>
                      <a:round/>
                      <a:headEnd type="none" w="sm" len="sm"/>
                      <a:tailEnd type="none" w="sm" len="sm"/>
                    </a:lnL>
                    <a:lnR w="9525" cap="flat" cmpd="sng" algn="ctr">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2/11/22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nchor="ctr">
                    <a:lnL w="9525" cap="flat" cmpd="sng" algn="ctr">
                      <a:solidFill>
                        <a:srgbClr val="4B5C90">
                          <a:alpha val="0"/>
                        </a:srgbClr>
                      </a:solidFill>
                      <a:prstDash val="solid"/>
                      <a:round/>
                      <a:headEnd type="none" w="sm" len="sm"/>
                      <a:tailEnd type="none" w="sm" len="sm"/>
                    </a:lnL>
                    <a:lnR w="19050" cap="flat" cmpd="sng" algn="ctr">
                      <a:solidFill>
                        <a:srgbClr val="FFFFFF"/>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lgn="ctr">
                      <a:solidFill>
                        <a:srgbClr val="FFFFFF"/>
                      </a:solidFill>
                      <a:prstDash val="solid"/>
                      <a:round/>
                      <a:headEnd type="none" w="sm" len="sm"/>
                      <a:tailEnd type="none" w="sm" len="sm"/>
                    </a:lnL>
                    <a:lnR w="19050" cap="flat" cmpd="sng" algn="ctr">
                      <a:solidFill>
                        <a:srgbClr val="FFFFFF"/>
                      </a:solidFill>
                      <a:prstDash val="solid"/>
                      <a:round/>
                      <a:headEnd type="none" w="sm" len="sm"/>
                      <a:tailEnd type="none" w="sm" len="sm"/>
                    </a:lnR>
                    <a:lnT w="19050" cap="flat" cmpd="sng" algn="ctr">
                      <a:solidFill>
                        <a:srgbClr val="FFFFFF"/>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50" u="none" strike="noStrike" cap="none">
                          <a:solidFill>
                            <a:schemeClr val="dk2"/>
                          </a:solidFill>
                          <a:latin typeface="Source Sans Pro"/>
                          <a:ea typeface="Source Sans Pro"/>
                          <a:cs typeface="Source Sans Pro"/>
                          <a:sym typeface="Source Sans Pro"/>
                        </a:rPr>
                        <a:t>VA Business Owner clarified that IRS review is not needed</a:t>
                      </a:r>
                      <a:endParaRPr sz="1050" u="none" strike="noStrike" cap="none">
                        <a:solidFill>
                          <a:schemeClr val="dk2"/>
                        </a:solidFill>
                        <a:latin typeface="Source Sans Pro"/>
                        <a:ea typeface="Source Sans Pro"/>
                        <a:cs typeface="Source Sans Pro"/>
                        <a:sym typeface="Source Sans Pro"/>
                      </a:endParaRPr>
                    </a:p>
                  </a:txBody>
                  <a:tcPr marL="91450" marR="24375" marT="91450" marB="91450" anchor="ctr">
                    <a:lnL w="19050" cap="flat" cmpd="sng" algn="ctr">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extLst>
                  <a:ext uri="{0D108BD9-81ED-4DB2-BD59-A6C34878D82A}">
                    <a16:rowId xmlns:a16="http://schemas.microsoft.com/office/drawing/2014/main" val="10005"/>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Team had previously confirmed with Business Owner that legal review was not needed. Business Owner clarified that legal review would be needed as of March 2nd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Business Owner is seeking a POC with the Office of General Counsel to understand what is needed and potential launch impact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ctr">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l">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cap="flat" cmpd="sng" algn="ctr">
                      <a:solidFill>
                        <a:schemeClr val="tx1"/>
                      </a:solidFill>
                      <a:prstDash val="solid"/>
                      <a:round/>
                      <a:headEnd type="none" w="sm" len="sm"/>
                      <a:tailEnd type="none" w="sm" len="sm"/>
                    </a:lnT>
                    <a:lnB w="3175">
                      <a:solidFill>
                        <a:schemeClr val="tx1"/>
                      </a:solidFill>
                    </a:lnB>
                  </a:tcPr>
                </a:tc>
                <a:extLst>
                  <a:ext uri="{0D108BD9-81ED-4DB2-BD59-A6C34878D82A}">
                    <a16:rowId xmlns:a16="http://schemas.microsoft.com/office/drawing/2014/main" val="2653591679"/>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Data requires storage in a S3 bucket that the enrollment system can have access to in production; process to create the staging and production bucket does not have a clear timeline. Without the S3 bucket in prod with enrollment system access, product cannot be built in prod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Daily follow-ups with Jesse House and Mike Chelan (infrastructure team)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3/1/22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a:solidFill>
                        <a:schemeClr val="tx1"/>
                      </a:solidFill>
                    </a:lnT>
                    <a:lnB w="3175">
                      <a:solidFill>
                        <a:schemeClr val="tx1"/>
                      </a:solidFill>
                    </a:lnB>
                  </a:tcPr>
                </a:tc>
                <a:extLst>
                  <a:ext uri="{0D108BD9-81ED-4DB2-BD59-A6C34878D82A}">
                    <a16:rowId xmlns:a16="http://schemas.microsoft.com/office/drawing/2014/main" val="1707708484"/>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Business owner raised User Acceptance Testing should be done with HEC Call Center</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Requested Business Owner to schedule UAT with required individuals for mid-March and book as early as possible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a:solidFill>
                        <a:schemeClr val="tx1"/>
                      </a:solidFill>
                    </a:lnT>
                    <a:lnB w="3175">
                      <a:solidFill>
                        <a:schemeClr val="tx1"/>
                      </a:solidFill>
                    </a:lnB>
                  </a:tcPr>
                </a:tc>
                <a:extLst>
                  <a:ext uri="{0D108BD9-81ED-4DB2-BD59-A6C34878D82A}">
                    <a16:rowId xmlns:a16="http://schemas.microsoft.com/office/drawing/2014/main" val="1674001478"/>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Feedback from Content and IA Review has taken over a week to come in; feedback is changing our proposal for the H1 and delaying confirmation of where the 1095-B landing page should live, which in turn delays our ability to complete the front end (top nav and side nav bars)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12700">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Design team pushing on IA team to confirm final answer of where 1095-B landing page should live and what the H1 header title should be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12700">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03/04/22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a:solidFill>
                        <a:schemeClr val="tx1"/>
                      </a:solidFill>
                    </a:lnT>
                    <a:lnB w="12700">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3/8/22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a:solidFill>
                        <a:schemeClr val="tx1"/>
                      </a:solidFill>
                    </a:lnT>
                    <a:lnB w="12700">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a:solidFill>
                        <a:schemeClr val="tx1"/>
                      </a:solidFill>
                    </a:lnT>
                    <a:lnB w="12700">
                      <a:solidFill>
                        <a:schemeClr val="tx1"/>
                      </a:solidFill>
                    </a:lnB>
                  </a:tcPr>
                </a:tc>
                <a:tc>
                  <a:txBody>
                    <a:bodyPr/>
                    <a:lstStyle/>
                    <a:p>
                      <a:pPr marL="0" lvl="0" indent="0" algn="l">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URL confirmed 3/7 EOD; IA review now closed </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a:solidFill>
                        <a:schemeClr val="tx1"/>
                      </a:solidFill>
                    </a:lnT>
                    <a:lnB w="12700">
                      <a:solidFill>
                        <a:schemeClr val="tx1"/>
                      </a:solidFill>
                    </a:lnB>
                  </a:tcPr>
                </a:tc>
                <a:extLst>
                  <a:ext uri="{0D108BD9-81ED-4DB2-BD59-A6C34878D82A}">
                    <a16:rowId xmlns:a16="http://schemas.microsoft.com/office/drawing/2014/main" val="1158798524"/>
                  </a:ext>
                </a:extLst>
              </a:tr>
            </a:tbl>
          </a:graphicData>
        </a:graphic>
      </p:graphicFrame>
      <p:sp>
        <p:nvSpPr>
          <p:cNvPr id="931" name="Google Shape;931;p28"/>
          <p:cNvSpPr txBox="1"/>
          <p:nvPr/>
        </p:nvSpPr>
        <p:spPr>
          <a:xfrm>
            <a:off x="327680" y="1021795"/>
            <a:ext cx="62330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75757"/>
              </a:buClr>
              <a:buSzPts val="1400"/>
              <a:buFont typeface="PT Serif"/>
              <a:buNone/>
            </a:pPr>
            <a:r>
              <a:rPr lang="en-US" sz="1400" u="none" strike="noStrike" cap="none">
                <a:solidFill>
                  <a:srgbClr val="575757"/>
                </a:solidFill>
                <a:latin typeface="PT Serif"/>
                <a:ea typeface="PT Serif"/>
                <a:cs typeface="PT Serif"/>
                <a:sym typeface="PT Serif"/>
              </a:rPr>
              <a:t>Submitted as part of the Monthly Report on February 7th</a:t>
            </a:r>
            <a:endParaRPr sz="1800">
              <a:solidFill>
                <a:srgbClr val="575757"/>
              </a:solidFill>
              <a:latin typeface="PT Serif"/>
              <a:ea typeface="PT Serif"/>
              <a:cs typeface="PT Serif"/>
              <a:sym typeface="PT Serif"/>
            </a:endParaRPr>
          </a:p>
        </p:txBody>
      </p:sp>
      <p:grpSp>
        <p:nvGrpSpPr>
          <p:cNvPr id="932" name="Google Shape;932;p28"/>
          <p:cNvGrpSpPr/>
          <p:nvPr/>
        </p:nvGrpSpPr>
        <p:grpSpPr>
          <a:xfrm>
            <a:off x="419100" y="1737020"/>
            <a:ext cx="11353099" cy="230697"/>
            <a:chOff x="419100" y="1737020"/>
            <a:chExt cx="11353099" cy="230697"/>
          </a:xfrm>
        </p:grpSpPr>
        <p:cxnSp>
          <p:nvCxnSpPr>
            <p:cNvPr id="933" name="Google Shape;933;p28"/>
            <p:cNvCxnSpPr/>
            <p:nvPr/>
          </p:nvCxnSpPr>
          <p:spPr>
            <a:xfrm>
              <a:off x="419100" y="1946745"/>
              <a:ext cx="11353099" cy="20972"/>
            </a:xfrm>
            <a:prstGeom prst="straightConnector1">
              <a:avLst/>
            </a:prstGeom>
            <a:noFill/>
            <a:ln w="9525" cap="flat" cmpd="sng">
              <a:solidFill>
                <a:srgbClr val="002B4F"/>
              </a:solidFill>
              <a:prstDash val="solid"/>
              <a:round/>
              <a:headEnd type="none" w="sm" len="sm"/>
              <a:tailEnd type="none" w="sm" len="sm"/>
            </a:ln>
          </p:spPr>
        </p:cxnSp>
        <p:cxnSp>
          <p:nvCxnSpPr>
            <p:cNvPr id="934" name="Google Shape;934;p28"/>
            <p:cNvCxnSpPr/>
            <p:nvPr/>
          </p:nvCxnSpPr>
          <p:spPr>
            <a:xfrm>
              <a:off x="7651341" y="1737020"/>
              <a:ext cx="1147219" cy="0"/>
            </a:xfrm>
            <a:prstGeom prst="straightConnector1">
              <a:avLst/>
            </a:prstGeom>
            <a:noFill/>
            <a:ln w="9525" cap="flat" cmpd="sng">
              <a:solidFill>
                <a:srgbClr val="002B4F"/>
              </a:solidFill>
              <a:prstDash val="solid"/>
              <a:round/>
              <a:headEnd type="none" w="sm" len="sm"/>
              <a:tailEnd type="none" w="sm" len="sm"/>
            </a:ln>
          </p:spPr>
        </p:cxnSp>
      </p:grpSp>
      <p:sp>
        <p:nvSpPr>
          <p:cNvPr id="936" name="Google Shape;936;p28"/>
          <p:cNvSpPr/>
          <p:nvPr/>
        </p:nvSpPr>
        <p:spPr>
          <a:xfrm>
            <a:off x="10218734" y="504720"/>
            <a:ext cx="1587536" cy="94274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2" name="Oval 1">
            <a:extLst>
              <a:ext uri="{FF2B5EF4-FFF2-40B4-BE49-F238E27FC236}">
                <a16:creationId xmlns:a16="http://schemas.microsoft.com/office/drawing/2014/main" id="{D97DF0E6-F962-4E70-904A-C43F57BDAF6B}"/>
              </a:ext>
            </a:extLst>
          </p:cNvPr>
          <p:cNvSpPr/>
          <p:nvPr/>
        </p:nvSpPr>
        <p:spPr>
          <a:xfrm>
            <a:off x="9081578" y="2168276"/>
            <a:ext cx="176721" cy="1834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CBBF7C82-D0BF-483D-8655-9680C99D1D18}"/>
              </a:ext>
            </a:extLst>
          </p:cNvPr>
          <p:cNvSpPr/>
          <p:nvPr/>
        </p:nvSpPr>
        <p:spPr>
          <a:xfrm>
            <a:off x="9081577" y="2678139"/>
            <a:ext cx="176721" cy="1834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5CF03BAD-E1F5-4AFF-AE95-C773B7623683}"/>
              </a:ext>
            </a:extLst>
          </p:cNvPr>
          <p:cNvSpPr/>
          <p:nvPr/>
        </p:nvSpPr>
        <p:spPr>
          <a:xfrm>
            <a:off x="9081576" y="3369531"/>
            <a:ext cx="176721" cy="183419"/>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4E03B81E-06BB-45C9-A04F-3F71A33A4116}"/>
              </a:ext>
            </a:extLst>
          </p:cNvPr>
          <p:cNvSpPr/>
          <p:nvPr/>
        </p:nvSpPr>
        <p:spPr>
          <a:xfrm>
            <a:off x="9081575" y="4511249"/>
            <a:ext cx="176721" cy="1834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7C86888D-8676-4954-B3CA-7563A7A86788}"/>
              </a:ext>
            </a:extLst>
          </p:cNvPr>
          <p:cNvSpPr/>
          <p:nvPr/>
        </p:nvSpPr>
        <p:spPr>
          <a:xfrm>
            <a:off x="9081575" y="5030955"/>
            <a:ext cx="176721" cy="1834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1"/>
        <p:cNvGrpSpPr/>
        <p:nvPr/>
      </p:nvGrpSpPr>
      <p:grpSpPr>
        <a:xfrm>
          <a:off x="0" y="0"/>
          <a:ext cx="0" cy="0"/>
          <a:chOff x="0" y="0"/>
          <a:chExt cx="0" cy="0"/>
        </a:xfrm>
      </p:grpSpPr>
      <p:sp>
        <p:nvSpPr>
          <p:cNvPr id="262" name="Google Shape;262;p4"/>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Roadmap overview</a:t>
            </a:r>
            <a:endParaRPr/>
          </a:p>
        </p:txBody>
      </p:sp>
      <p:sp>
        <p:nvSpPr>
          <p:cNvPr id="263" name="Google Shape;263;p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4</a:t>
            </a:fld>
            <a:endParaRPr>
              <a:latin typeface="Source Sans Pro"/>
              <a:ea typeface="Source Sans Pro"/>
              <a:cs typeface="Source Sans Pro"/>
              <a:sym typeface="Source Sans Pro"/>
            </a:endParaRPr>
          </a:p>
        </p:txBody>
      </p:sp>
      <p:sp>
        <p:nvSpPr>
          <p:cNvPr id="264" name="Google Shape;264;p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sp>
        <p:nvSpPr>
          <p:cNvPr id="265" name="Google Shape;265;p4"/>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3 Demo</a:t>
            </a:r>
            <a:endParaRPr sz="1800" b="0" i="0" u="none" strike="noStrike" cap="none">
              <a:solidFill>
                <a:srgbClr val="747C74"/>
              </a:solidFill>
              <a:latin typeface="Calibri"/>
              <a:ea typeface="Calibri"/>
              <a:cs typeface="Calibri"/>
              <a:sym typeface="Calibri"/>
            </a:endParaRPr>
          </a:p>
        </p:txBody>
      </p:sp>
      <p:cxnSp>
        <p:nvCxnSpPr>
          <p:cNvPr id="266" name="Google Shape;266;p4"/>
          <p:cNvCxnSpPr/>
          <p:nvPr/>
        </p:nvCxnSpPr>
        <p:spPr>
          <a:xfrm>
            <a:off x="1360982" y="2495550"/>
            <a:ext cx="3581400" cy="7257"/>
          </a:xfrm>
          <a:prstGeom prst="straightConnector1">
            <a:avLst/>
          </a:prstGeom>
          <a:noFill/>
          <a:ln w="9525" cap="flat" cmpd="sng">
            <a:solidFill>
              <a:srgbClr val="232B34"/>
            </a:solidFill>
            <a:prstDash val="solid"/>
            <a:round/>
            <a:headEnd type="none" w="sm" len="sm"/>
            <a:tailEnd type="none" w="sm" len="sm"/>
          </a:ln>
        </p:spPr>
      </p:cxnSp>
      <p:cxnSp>
        <p:nvCxnSpPr>
          <p:cNvPr id="267" name="Google Shape;267;p4"/>
          <p:cNvCxnSpPr/>
          <p:nvPr/>
        </p:nvCxnSpPr>
        <p:spPr>
          <a:xfrm>
            <a:off x="4991368" y="2495550"/>
            <a:ext cx="6775450" cy="6350"/>
          </a:xfrm>
          <a:prstGeom prst="straightConnector1">
            <a:avLst/>
          </a:prstGeom>
          <a:noFill/>
          <a:ln w="9525" cap="flat" cmpd="sng">
            <a:solidFill>
              <a:srgbClr val="232B34"/>
            </a:solidFill>
            <a:prstDash val="solid"/>
            <a:round/>
            <a:headEnd type="none" w="sm" len="sm"/>
            <a:tailEnd type="none" w="sm" len="sm"/>
          </a:ln>
        </p:spPr>
      </p:cxnSp>
      <p:sp>
        <p:nvSpPr>
          <p:cNvPr id="268" name="Google Shape;268;p4"/>
          <p:cNvSpPr txBox="1"/>
          <p:nvPr/>
        </p:nvSpPr>
        <p:spPr>
          <a:xfrm>
            <a:off x="1364903"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0</a:t>
            </a:r>
            <a:endParaRPr sz="1200" b="0" i="0" u="none" strike="noStrike" cap="none">
              <a:solidFill>
                <a:schemeClr val="dk2"/>
              </a:solidFill>
              <a:latin typeface="Source Sans Pro"/>
              <a:ea typeface="Source Sans Pro"/>
              <a:cs typeface="Source Sans Pro"/>
              <a:sym typeface="Source Sans Pro"/>
            </a:endParaRPr>
          </a:p>
        </p:txBody>
      </p:sp>
      <p:sp>
        <p:nvSpPr>
          <p:cNvPr id="269" name="Google Shape;269;p4"/>
          <p:cNvSpPr txBox="1"/>
          <p:nvPr/>
        </p:nvSpPr>
        <p:spPr>
          <a:xfrm>
            <a:off x="1767320"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a:t>
            </a:r>
            <a:endParaRPr sz="1200" b="0" i="0" u="none" strike="noStrike" cap="none">
              <a:solidFill>
                <a:schemeClr val="dk2"/>
              </a:solidFill>
              <a:latin typeface="Source Sans Pro"/>
              <a:ea typeface="Source Sans Pro"/>
              <a:cs typeface="Source Sans Pro"/>
              <a:sym typeface="Source Sans Pro"/>
            </a:endParaRPr>
          </a:p>
        </p:txBody>
      </p:sp>
      <p:sp>
        <p:nvSpPr>
          <p:cNvPr id="270" name="Google Shape;270;p4"/>
          <p:cNvSpPr txBox="1"/>
          <p:nvPr/>
        </p:nvSpPr>
        <p:spPr>
          <a:xfrm>
            <a:off x="2169737"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a:t>
            </a:r>
            <a:endParaRPr sz="1200" b="0" i="0" u="none" strike="noStrike" cap="none">
              <a:solidFill>
                <a:schemeClr val="dk2"/>
              </a:solidFill>
              <a:latin typeface="Source Sans Pro"/>
              <a:ea typeface="Source Sans Pro"/>
              <a:cs typeface="Source Sans Pro"/>
              <a:sym typeface="Source Sans Pro"/>
            </a:endParaRPr>
          </a:p>
        </p:txBody>
      </p:sp>
      <p:sp>
        <p:nvSpPr>
          <p:cNvPr id="271" name="Google Shape;271;p4"/>
          <p:cNvSpPr txBox="1"/>
          <p:nvPr/>
        </p:nvSpPr>
        <p:spPr>
          <a:xfrm>
            <a:off x="2572154"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3</a:t>
            </a:r>
            <a:endParaRPr sz="1200" b="0" i="0" u="none" strike="noStrike" cap="none">
              <a:solidFill>
                <a:schemeClr val="dk2"/>
              </a:solidFill>
              <a:latin typeface="Source Sans Pro"/>
              <a:ea typeface="Source Sans Pro"/>
              <a:cs typeface="Source Sans Pro"/>
              <a:sym typeface="Source Sans Pro"/>
            </a:endParaRPr>
          </a:p>
        </p:txBody>
      </p:sp>
      <p:sp>
        <p:nvSpPr>
          <p:cNvPr id="272" name="Google Shape;272;p4"/>
          <p:cNvSpPr txBox="1"/>
          <p:nvPr/>
        </p:nvSpPr>
        <p:spPr>
          <a:xfrm>
            <a:off x="2974571"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4</a:t>
            </a:r>
            <a:endParaRPr sz="1200" b="0" i="0" u="none" strike="noStrike" cap="none">
              <a:solidFill>
                <a:schemeClr val="dk2"/>
              </a:solidFill>
              <a:latin typeface="Source Sans Pro"/>
              <a:ea typeface="Source Sans Pro"/>
              <a:cs typeface="Source Sans Pro"/>
              <a:sym typeface="Source Sans Pro"/>
            </a:endParaRPr>
          </a:p>
        </p:txBody>
      </p:sp>
      <p:sp>
        <p:nvSpPr>
          <p:cNvPr id="273" name="Google Shape;273;p4"/>
          <p:cNvSpPr txBox="1"/>
          <p:nvPr/>
        </p:nvSpPr>
        <p:spPr>
          <a:xfrm>
            <a:off x="3376988"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5</a:t>
            </a:r>
            <a:endParaRPr sz="1200" b="0" i="0" u="none" strike="noStrike" cap="none">
              <a:solidFill>
                <a:schemeClr val="dk2"/>
              </a:solidFill>
              <a:latin typeface="Source Sans Pro"/>
              <a:ea typeface="Source Sans Pro"/>
              <a:cs typeface="Source Sans Pro"/>
              <a:sym typeface="Source Sans Pro"/>
            </a:endParaRPr>
          </a:p>
        </p:txBody>
      </p:sp>
      <p:sp>
        <p:nvSpPr>
          <p:cNvPr id="274" name="Google Shape;274;p4"/>
          <p:cNvSpPr txBox="1"/>
          <p:nvPr/>
        </p:nvSpPr>
        <p:spPr>
          <a:xfrm>
            <a:off x="3779405"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6</a:t>
            </a:r>
            <a:endParaRPr sz="1200" b="0" i="0" u="none" strike="noStrike" cap="none">
              <a:solidFill>
                <a:schemeClr val="dk2"/>
              </a:solidFill>
              <a:latin typeface="Source Sans Pro"/>
              <a:ea typeface="Source Sans Pro"/>
              <a:cs typeface="Source Sans Pro"/>
              <a:sym typeface="Source Sans Pro"/>
            </a:endParaRPr>
          </a:p>
        </p:txBody>
      </p:sp>
      <p:sp>
        <p:nvSpPr>
          <p:cNvPr id="275" name="Google Shape;275;p4"/>
          <p:cNvSpPr txBox="1"/>
          <p:nvPr/>
        </p:nvSpPr>
        <p:spPr>
          <a:xfrm>
            <a:off x="4181822"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7</a:t>
            </a:r>
            <a:endParaRPr sz="1200" b="0" i="0" u="none" strike="noStrike" cap="none">
              <a:solidFill>
                <a:schemeClr val="dk2"/>
              </a:solidFill>
              <a:latin typeface="Source Sans Pro"/>
              <a:ea typeface="Source Sans Pro"/>
              <a:cs typeface="Source Sans Pro"/>
              <a:sym typeface="Source Sans Pro"/>
            </a:endParaRPr>
          </a:p>
        </p:txBody>
      </p:sp>
      <p:sp>
        <p:nvSpPr>
          <p:cNvPr id="276" name="Google Shape;276;p4"/>
          <p:cNvSpPr txBox="1"/>
          <p:nvPr/>
        </p:nvSpPr>
        <p:spPr>
          <a:xfrm>
            <a:off x="1362550" y="3318148"/>
            <a:ext cx="709686"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Sep</a:t>
            </a:r>
            <a:endParaRPr sz="1200" b="0" i="0" u="none" strike="noStrike" cap="none">
              <a:solidFill>
                <a:schemeClr val="lt1"/>
              </a:solidFill>
              <a:latin typeface="Source Sans Pro"/>
              <a:ea typeface="Source Sans Pro"/>
              <a:cs typeface="Source Sans Pro"/>
              <a:sym typeface="Source Sans Pro"/>
            </a:endParaRPr>
          </a:p>
        </p:txBody>
      </p:sp>
      <p:sp>
        <p:nvSpPr>
          <p:cNvPr id="277" name="Google Shape;277;p4"/>
          <p:cNvSpPr txBox="1"/>
          <p:nvPr/>
        </p:nvSpPr>
        <p:spPr>
          <a:xfrm>
            <a:off x="2099771" y="3311798"/>
            <a:ext cx="95056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Oct</a:t>
            </a:r>
            <a:endParaRPr sz="1200" b="0" i="0" u="none" strike="noStrike" cap="none">
              <a:solidFill>
                <a:schemeClr val="lt1"/>
              </a:solidFill>
              <a:latin typeface="Source Sans Pro"/>
              <a:ea typeface="Source Sans Pro"/>
              <a:cs typeface="Source Sans Pro"/>
              <a:sym typeface="Source Sans Pro"/>
            </a:endParaRPr>
          </a:p>
        </p:txBody>
      </p:sp>
      <p:sp>
        <p:nvSpPr>
          <p:cNvPr id="278" name="Google Shape;278;p4"/>
          <p:cNvSpPr txBox="1"/>
          <p:nvPr/>
        </p:nvSpPr>
        <p:spPr>
          <a:xfrm>
            <a:off x="3077871" y="3311798"/>
            <a:ext cx="67423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Nov</a:t>
            </a:r>
            <a:endParaRPr sz="1200" b="0" i="0" u="none" strike="noStrike" cap="none">
              <a:solidFill>
                <a:schemeClr val="lt1"/>
              </a:solidFill>
              <a:latin typeface="Source Sans Pro"/>
              <a:ea typeface="Source Sans Pro"/>
              <a:cs typeface="Source Sans Pro"/>
              <a:sym typeface="Source Sans Pro"/>
            </a:endParaRPr>
          </a:p>
        </p:txBody>
      </p:sp>
      <p:sp>
        <p:nvSpPr>
          <p:cNvPr id="279" name="Google Shape;279;p4"/>
          <p:cNvSpPr txBox="1"/>
          <p:nvPr/>
        </p:nvSpPr>
        <p:spPr>
          <a:xfrm>
            <a:off x="3779640" y="3311798"/>
            <a:ext cx="87247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Dec</a:t>
            </a:r>
            <a:endParaRPr sz="1200" b="0" i="0" u="none" strike="noStrike" cap="none">
              <a:solidFill>
                <a:schemeClr val="lt1"/>
              </a:solidFill>
              <a:latin typeface="Source Sans Pro"/>
              <a:ea typeface="Source Sans Pro"/>
              <a:cs typeface="Source Sans Pro"/>
              <a:sym typeface="Source Sans Pro"/>
            </a:endParaRPr>
          </a:p>
        </p:txBody>
      </p:sp>
      <p:sp>
        <p:nvSpPr>
          <p:cNvPr id="280" name="Google Shape;280;p4"/>
          <p:cNvSpPr txBox="1"/>
          <p:nvPr/>
        </p:nvSpPr>
        <p:spPr>
          <a:xfrm>
            <a:off x="4584239"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8</a:t>
            </a:r>
            <a:endParaRPr sz="1200" b="0" i="0" u="none" strike="noStrike" cap="none">
              <a:solidFill>
                <a:schemeClr val="dk2"/>
              </a:solidFill>
              <a:latin typeface="Source Sans Pro"/>
              <a:ea typeface="Source Sans Pro"/>
              <a:cs typeface="Source Sans Pro"/>
              <a:sym typeface="Source Sans Pro"/>
            </a:endParaRPr>
          </a:p>
        </p:txBody>
      </p:sp>
      <p:sp>
        <p:nvSpPr>
          <p:cNvPr id="281" name="Google Shape;281;p4"/>
          <p:cNvSpPr txBox="1"/>
          <p:nvPr/>
        </p:nvSpPr>
        <p:spPr>
          <a:xfrm>
            <a:off x="4986656"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9</a:t>
            </a:r>
            <a:endParaRPr sz="1200" b="0" i="0" u="none" strike="noStrike" cap="none">
              <a:solidFill>
                <a:schemeClr val="dk2"/>
              </a:solidFill>
              <a:latin typeface="Source Sans Pro"/>
              <a:ea typeface="Source Sans Pro"/>
              <a:cs typeface="Source Sans Pro"/>
              <a:sym typeface="Source Sans Pro"/>
            </a:endParaRPr>
          </a:p>
        </p:txBody>
      </p:sp>
      <p:sp>
        <p:nvSpPr>
          <p:cNvPr id="282" name="Google Shape;282;p4"/>
          <p:cNvSpPr txBox="1"/>
          <p:nvPr/>
        </p:nvSpPr>
        <p:spPr>
          <a:xfrm>
            <a:off x="5389073"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10</a:t>
            </a:r>
            <a:endParaRPr sz="1200" b="0" i="0" u="none" strike="noStrike" cap="none">
              <a:solidFill>
                <a:schemeClr val="dk2"/>
              </a:solidFill>
              <a:latin typeface="Source Sans Pro"/>
              <a:ea typeface="Source Sans Pro"/>
              <a:cs typeface="Source Sans Pro"/>
              <a:sym typeface="Source Sans Pro"/>
            </a:endParaRPr>
          </a:p>
        </p:txBody>
      </p:sp>
      <p:sp>
        <p:nvSpPr>
          <p:cNvPr id="283" name="Google Shape;283;p4"/>
          <p:cNvSpPr txBox="1"/>
          <p:nvPr/>
        </p:nvSpPr>
        <p:spPr>
          <a:xfrm>
            <a:off x="5791490"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11</a:t>
            </a:r>
            <a:endParaRPr sz="1200" b="0" i="0" u="none" strike="noStrike" cap="none">
              <a:solidFill>
                <a:schemeClr val="dk2"/>
              </a:solidFill>
              <a:latin typeface="Source Sans Pro"/>
              <a:ea typeface="Source Sans Pro"/>
              <a:cs typeface="Source Sans Pro"/>
              <a:sym typeface="Source Sans Pro"/>
            </a:endParaRPr>
          </a:p>
        </p:txBody>
      </p:sp>
      <p:sp>
        <p:nvSpPr>
          <p:cNvPr id="284" name="Google Shape;284;p4"/>
          <p:cNvSpPr txBox="1"/>
          <p:nvPr/>
        </p:nvSpPr>
        <p:spPr>
          <a:xfrm>
            <a:off x="4679648" y="3318148"/>
            <a:ext cx="101430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Jan</a:t>
            </a:r>
            <a:endParaRPr sz="1200" b="0" i="0" u="none" strike="noStrike" cap="none">
              <a:solidFill>
                <a:schemeClr val="lt1"/>
              </a:solidFill>
              <a:latin typeface="Source Sans Pro"/>
              <a:ea typeface="Source Sans Pro"/>
              <a:cs typeface="Source Sans Pro"/>
              <a:sym typeface="Source Sans Pro"/>
            </a:endParaRPr>
          </a:p>
        </p:txBody>
      </p:sp>
      <p:sp>
        <p:nvSpPr>
          <p:cNvPr id="285" name="Google Shape;285;p4"/>
          <p:cNvSpPr txBox="1"/>
          <p:nvPr/>
        </p:nvSpPr>
        <p:spPr>
          <a:xfrm>
            <a:off x="5727836" y="3311798"/>
            <a:ext cx="689588" cy="240192"/>
          </a:xfrm>
          <a:prstGeom prst="rect">
            <a:avLst/>
          </a:prstGeom>
          <a:solidFill>
            <a:srgbClr val="0365B9"/>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Feb</a:t>
            </a:r>
            <a:endParaRPr sz="1200" b="0" i="0" u="none" strike="noStrike" cap="none">
              <a:solidFill>
                <a:srgbClr val="FDFFFD"/>
              </a:solidFill>
              <a:latin typeface="Source Sans Pro"/>
              <a:ea typeface="Source Sans Pro"/>
              <a:cs typeface="Source Sans Pro"/>
              <a:sym typeface="Source Sans Pro"/>
            </a:endParaRPr>
          </a:p>
        </p:txBody>
      </p:sp>
      <p:sp>
        <p:nvSpPr>
          <p:cNvPr id="286" name="Google Shape;286;p4"/>
          <p:cNvSpPr txBox="1"/>
          <p:nvPr/>
        </p:nvSpPr>
        <p:spPr>
          <a:xfrm>
            <a:off x="1364903" y="3874067"/>
            <a:ext cx="3801217" cy="458547"/>
          </a:xfrm>
          <a:prstGeom prst="rect">
            <a:avLst/>
          </a:prstGeom>
          <a:solidFill>
            <a:srgbClr val="7185A0"/>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FFFFFF"/>
              </a:buClr>
              <a:buSzPts val="1400"/>
              <a:buFont typeface="PT Serif"/>
              <a:buNone/>
            </a:pPr>
            <a:r>
              <a:rPr lang="en-US" sz="1200" b="1" i="0" u="none" strike="noStrike" cap="none">
                <a:solidFill>
                  <a:srgbClr val="FFFFFF"/>
                </a:solidFill>
                <a:latin typeface="Source Sans Pro"/>
                <a:ea typeface="Source Sans Pro"/>
                <a:cs typeface="Source Sans Pro"/>
                <a:sym typeface="Source Sans Pro"/>
              </a:rPr>
              <a:t>DHM - Health Apartment</a:t>
            </a:r>
            <a:endParaRPr sz="1200" b="1" i="0" u="none" strike="noStrike" cap="none">
              <a:solidFill>
                <a:srgbClr val="FFFFFF"/>
              </a:solidFill>
              <a:latin typeface="Source Sans Pro"/>
              <a:ea typeface="Source Sans Pro"/>
              <a:cs typeface="Source Sans Pro"/>
              <a:sym typeface="Source Sans Pro"/>
            </a:endParaRPr>
          </a:p>
        </p:txBody>
      </p:sp>
      <p:sp>
        <p:nvSpPr>
          <p:cNvPr id="287" name="Google Shape;287;p4"/>
          <p:cNvSpPr txBox="1"/>
          <p:nvPr/>
        </p:nvSpPr>
        <p:spPr>
          <a:xfrm>
            <a:off x="429120" y="2237023"/>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PHASE</a:t>
            </a:r>
            <a:endParaRPr sz="1400" b="0" i="0" u="none" strike="noStrike" cap="none">
              <a:solidFill>
                <a:srgbClr val="000000"/>
              </a:solidFill>
              <a:latin typeface="Arial"/>
              <a:ea typeface="Arial"/>
              <a:cs typeface="Arial"/>
              <a:sym typeface="Arial"/>
            </a:endParaRPr>
          </a:p>
        </p:txBody>
      </p:sp>
      <p:sp>
        <p:nvSpPr>
          <p:cNvPr id="288" name="Google Shape;288;p4"/>
          <p:cNvSpPr txBox="1"/>
          <p:nvPr/>
        </p:nvSpPr>
        <p:spPr>
          <a:xfrm>
            <a:off x="429120" y="2900772"/>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SPRINT</a:t>
            </a:r>
            <a:endParaRPr sz="1400" b="0" i="0" u="none" strike="noStrike" cap="none">
              <a:solidFill>
                <a:srgbClr val="000000"/>
              </a:solidFill>
              <a:latin typeface="Arial"/>
              <a:ea typeface="Arial"/>
              <a:cs typeface="Arial"/>
              <a:sym typeface="Arial"/>
            </a:endParaRPr>
          </a:p>
        </p:txBody>
      </p:sp>
      <p:sp>
        <p:nvSpPr>
          <p:cNvPr id="289" name="Google Shape;289;p4"/>
          <p:cNvSpPr txBox="1"/>
          <p:nvPr/>
        </p:nvSpPr>
        <p:spPr>
          <a:xfrm>
            <a:off x="429120" y="3342753"/>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MONTH</a:t>
            </a:r>
            <a:endParaRPr sz="1200" b="0" i="0" u="none" strike="noStrike" cap="none">
              <a:solidFill>
                <a:srgbClr val="0467B8"/>
              </a:solidFill>
              <a:latin typeface="Source Sans Pro"/>
              <a:ea typeface="Source Sans Pro"/>
              <a:cs typeface="Source Sans Pro"/>
              <a:sym typeface="Source Sans Pro"/>
            </a:endParaRPr>
          </a:p>
        </p:txBody>
      </p:sp>
      <p:sp>
        <p:nvSpPr>
          <p:cNvPr id="290" name="Google Shape;290;p4"/>
          <p:cNvSpPr txBox="1"/>
          <p:nvPr/>
        </p:nvSpPr>
        <p:spPr>
          <a:xfrm>
            <a:off x="429120" y="4006965"/>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FOCUS</a:t>
            </a:r>
            <a:endParaRPr sz="1200" b="0" i="0" u="none" strike="noStrike" cap="none">
              <a:solidFill>
                <a:srgbClr val="0467B8"/>
              </a:solidFill>
              <a:latin typeface="Source Sans Pro"/>
              <a:ea typeface="Source Sans Pro"/>
              <a:cs typeface="Source Sans Pro"/>
              <a:sym typeface="Source Sans Pro"/>
            </a:endParaRPr>
          </a:p>
        </p:txBody>
      </p:sp>
      <p:sp>
        <p:nvSpPr>
          <p:cNvPr id="291" name="Google Shape;291;p4"/>
          <p:cNvSpPr txBox="1"/>
          <p:nvPr/>
        </p:nvSpPr>
        <p:spPr>
          <a:xfrm>
            <a:off x="6193907"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12</a:t>
            </a:r>
            <a:endParaRPr sz="1200" b="0" i="0" u="none" strike="noStrike" cap="none">
              <a:solidFill>
                <a:schemeClr val="dk2"/>
              </a:solidFill>
              <a:latin typeface="Source Sans Pro"/>
              <a:ea typeface="Source Sans Pro"/>
              <a:cs typeface="Source Sans Pro"/>
              <a:sym typeface="Source Sans Pro"/>
            </a:endParaRPr>
          </a:p>
        </p:txBody>
      </p:sp>
      <p:sp>
        <p:nvSpPr>
          <p:cNvPr id="292" name="Google Shape;292;p4"/>
          <p:cNvSpPr txBox="1"/>
          <p:nvPr/>
        </p:nvSpPr>
        <p:spPr>
          <a:xfrm>
            <a:off x="6596324"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13</a:t>
            </a:r>
            <a:endParaRPr sz="1200" b="0" i="0" u="none" strike="noStrike" cap="none">
              <a:solidFill>
                <a:schemeClr val="dk2"/>
              </a:solidFill>
              <a:latin typeface="Source Sans Pro"/>
              <a:ea typeface="Source Sans Pro"/>
              <a:cs typeface="Source Sans Pro"/>
              <a:sym typeface="Source Sans Pro"/>
            </a:endParaRPr>
          </a:p>
        </p:txBody>
      </p:sp>
      <p:sp>
        <p:nvSpPr>
          <p:cNvPr id="293" name="Google Shape;293;p4"/>
          <p:cNvSpPr txBox="1"/>
          <p:nvPr/>
        </p:nvSpPr>
        <p:spPr>
          <a:xfrm>
            <a:off x="6998741"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14</a:t>
            </a:r>
            <a:endParaRPr sz="1200" b="0" i="0" u="none" strike="noStrike" cap="none">
              <a:solidFill>
                <a:schemeClr val="dk2"/>
              </a:solidFill>
              <a:latin typeface="Source Sans Pro"/>
              <a:ea typeface="Source Sans Pro"/>
              <a:cs typeface="Source Sans Pro"/>
              <a:sym typeface="Source Sans Pro"/>
            </a:endParaRPr>
          </a:p>
        </p:txBody>
      </p:sp>
      <p:sp>
        <p:nvSpPr>
          <p:cNvPr id="294" name="Google Shape;294;p4"/>
          <p:cNvSpPr txBox="1"/>
          <p:nvPr/>
        </p:nvSpPr>
        <p:spPr>
          <a:xfrm>
            <a:off x="7401158"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15</a:t>
            </a:r>
            <a:endParaRPr sz="1200" b="0" i="0" u="none" strike="noStrike" cap="none">
              <a:solidFill>
                <a:schemeClr val="dk2"/>
              </a:solidFill>
              <a:latin typeface="Source Sans Pro"/>
              <a:ea typeface="Source Sans Pro"/>
              <a:cs typeface="Source Sans Pro"/>
              <a:sym typeface="Source Sans Pro"/>
            </a:endParaRPr>
          </a:p>
        </p:txBody>
      </p:sp>
      <p:sp>
        <p:nvSpPr>
          <p:cNvPr id="295" name="Google Shape;295;p4"/>
          <p:cNvSpPr txBox="1"/>
          <p:nvPr/>
        </p:nvSpPr>
        <p:spPr>
          <a:xfrm>
            <a:off x="6458879" y="3318148"/>
            <a:ext cx="800645"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Mar</a:t>
            </a:r>
            <a:endParaRPr sz="1200" b="0" i="0" u="none" strike="noStrike" cap="none">
              <a:solidFill>
                <a:schemeClr val="dk2"/>
              </a:solidFill>
              <a:latin typeface="Source Sans Pro"/>
              <a:ea typeface="Source Sans Pro"/>
              <a:cs typeface="Source Sans Pro"/>
              <a:sym typeface="Source Sans Pro"/>
            </a:endParaRPr>
          </a:p>
        </p:txBody>
      </p:sp>
      <p:sp>
        <p:nvSpPr>
          <p:cNvPr id="296" name="Google Shape;296;p4"/>
          <p:cNvSpPr txBox="1"/>
          <p:nvPr/>
        </p:nvSpPr>
        <p:spPr>
          <a:xfrm>
            <a:off x="7297508" y="3318148"/>
            <a:ext cx="745076"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Apr</a:t>
            </a:r>
            <a:endParaRPr sz="1200" b="0" i="0" u="none" strike="noStrike" cap="none">
              <a:solidFill>
                <a:schemeClr val="dk2"/>
              </a:solidFill>
              <a:latin typeface="Source Sans Pro"/>
              <a:ea typeface="Source Sans Pro"/>
              <a:cs typeface="Source Sans Pro"/>
              <a:sym typeface="Source Sans Pro"/>
            </a:endParaRPr>
          </a:p>
        </p:txBody>
      </p:sp>
      <p:sp>
        <p:nvSpPr>
          <p:cNvPr id="297" name="Google Shape;297;p4"/>
          <p:cNvSpPr txBox="1"/>
          <p:nvPr/>
        </p:nvSpPr>
        <p:spPr>
          <a:xfrm>
            <a:off x="7803575"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16</a:t>
            </a:r>
            <a:endParaRPr sz="1200" b="0" i="0" u="none" strike="noStrike" cap="none">
              <a:solidFill>
                <a:schemeClr val="dk2"/>
              </a:solidFill>
              <a:latin typeface="Source Sans Pro"/>
              <a:ea typeface="Source Sans Pro"/>
              <a:cs typeface="Source Sans Pro"/>
              <a:sym typeface="Source Sans Pro"/>
            </a:endParaRPr>
          </a:p>
        </p:txBody>
      </p:sp>
      <p:sp>
        <p:nvSpPr>
          <p:cNvPr id="298" name="Google Shape;298;p4"/>
          <p:cNvSpPr txBox="1"/>
          <p:nvPr/>
        </p:nvSpPr>
        <p:spPr>
          <a:xfrm>
            <a:off x="8205992"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17</a:t>
            </a:r>
            <a:endParaRPr sz="1200" b="0" i="0" u="none" strike="noStrike" cap="none">
              <a:solidFill>
                <a:schemeClr val="dk2"/>
              </a:solidFill>
              <a:latin typeface="Source Sans Pro"/>
              <a:ea typeface="Source Sans Pro"/>
              <a:cs typeface="Source Sans Pro"/>
              <a:sym typeface="Source Sans Pro"/>
            </a:endParaRPr>
          </a:p>
        </p:txBody>
      </p:sp>
      <p:sp>
        <p:nvSpPr>
          <p:cNvPr id="299" name="Google Shape;299;p4"/>
          <p:cNvSpPr txBox="1"/>
          <p:nvPr/>
        </p:nvSpPr>
        <p:spPr>
          <a:xfrm>
            <a:off x="8608409"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18</a:t>
            </a:r>
            <a:endParaRPr sz="1200" b="0" i="0" u="none" strike="noStrike" cap="none">
              <a:solidFill>
                <a:schemeClr val="dk2"/>
              </a:solidFill>
              <a:latin typeface="Source Sans Pro"/>
              <a:ea typeface="Source Sans Pro"/>
              <a:cs typeface="Source Sans Pro"/>
              <a:sym typeface="Source Sans Pro"/>
            </a:endParaRPr>
          </a:p>
        </p:txBody>
      </p:sp>
      <p:sp>
        <p:nvSpPr>
          <p:cNvPr id="300" name="Google Shape;300;p4"/>
          <p:cNvSpPr txBox="1"/>
          <p:nvPr/>
        </p:nvSpPr>
        <p:spPr>
          <a:xfrm>
            <a:off x="9010826"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19</a:t>
            </a:r>
            <a:endParaRPr sz="1200" b="0" i="0" u="none" strike="noStrike" cap="none">
              <a:solidFill>
                <a:schemeClr val="dk2"/>
              </a:solidFill>
              <a:latin typeface="Source Sans Pro"/>
              <a:ea typeface="Source Sans Pro"/>
              <a:cs typeface="Source Sans Pro"/>
              <a:sym typeface="Source Sans Pro"/>
            </a:endParaRPr>
          </a:p>
        </p:txBody>
      </p:sp>
      <p:sp>
        <p:nvSpPr>
          <p:cNvPr id="301" name="Google Shape;301;p4"/>
          <p:cNvSpPr txBox="1"/>
          <p:nvPr/>
        </p:nvSpPr>
        <p:spPr>
          <a:xfrm>
            <a:off x="9413243"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20</a:t>
            </a:r>
            <a:endParaRPr sz="1200" b="0" i="0" u="none" strike="noStrike" cap="none">
              <a:solidFill>
                <a:schemeClr val="dk2"/>
              </a:solidFill>
              <a:latin typeface="Source Sans Pro"/>
              <a:ea typeface="Source Sans Pro"/>
              <a:cs typeface="Source Sans Pro"/>
              <a:sym typeface="Source Sans Pro"/>
            </a:endParaRPr>
          </a:p>
        </p:txBody>
      </p:sp>
      <p:sp>
        <p:nvSpPr>
          <p:cNvPr id="302" name="Google Shape;302;p4"/>
          <p:cNvSpPr txBox="1"/>
          <p:nvPr/>
        </p:nvSpPr>
        <p:spPr>
          <a:xfrm>
            <a:off x="9815660"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21</a:t>
            </a:r>
            <a:endParaRPr sz="1200" b="0" i="0" u="none" strike="noStrike" cap="none">
              <a:solidFill>
                <a:schemeClr val="dk2"/>
              </a:solidFill>
              <a:latin typeface="Source Sans Pro"/>
              <a:ea typeface="Source Sans Pro"/>
              <a:cs typeface="Source Sans Pro"/>
              <a:sym typeface="Source Sans Pro"/>
            </a:endParaRPr>
          </a:p>
        </p:txBody>
      </p:sp>
      <p:sp>
        <p:nvSpPr>
          <p:cNvPr id="303" name="Google Shape;303;p4"/>
          <p:cNvSpPr txBox="1"/>
          <p:nvPr/>
        </p:nvSpPr>
        <p:spPr>
          <a:xfrm>
            <a:off x="10218077"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22</a:t>
            </a:r>
            <a:endParaRPr sz="1200" b="0" i="0" u="none" strike="noStrike" cap="none">
              <a:solidFill>
                <a:schemeClr val="dk2"/>
              </a:solidFill>
              <a:latin typeface="Source Sans Pro"/>
              <a:ea typeface="Source Sans Pro"/>
              <a:cs typeface="Source Sans Pro"/>
              <a:sym typeface="Source Sans Pro"/>
            </a:endParaRPr>
          </a:p>
        </p:txBody>
      </p:sp>
      <p:sp>
        <p:nvSpPr>
          <p:cNvPr id="304" name="Google Shape;304;p4"/>
          <p:cNvSpPr txBox="1"/>
          <p:nvPr/>
        </p:nvSpPr>
        <p:spPr>
          <a:xfrm>
            <a:off x="10620494"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23</a:t>
            </a:r>
            <a:endParaRPr sz="1200" b="0" i="0" u="none" strike="noStrike" cap="none">
              <a:solidFill>
                <a:schemeClr val="dk2"/>
              </a:solidFill>
              <a:latin typeface="Source Sans Pro"/>
              <a:ea typeface="Source Sans Pro"/>
              <a:cs typeface="Source Sans Pro"/>
              <a:sym typeface="Source Sans Pro"/>
            </a:endParaRPr>
          </a:p>
        </p:txBody>
      </p:sp>
      <p:sp>
        <p:nvSpPr>
          <p:cNvPr id="305" name="Google Shape;305;p4"/>
          <p:cNvSpPr txBox="1"/>
          <p:nvPr/>
        </p:nvSpPr>
        <p:spPr>
          <a:xfrm>
            <a:off x="11022911"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24</a:t>
            </a:r>
            <a:endParaRPr sz="1200" b="0" i="0" u="none" strike="noStrike" cap="none">
              <a:solidFill>
                <a:schemeClr val="dk2"/>
              </a:solidFill>
              <a:latin typeface="Source Sans Pro"/>
              <a:ea typeface="Source Sans Pro"/>
              <a:cs typeface="Source Sans Pro"/>
              <a:sym typeface="Source Sans Pro"/>
            </a:endParaRPr>
          </a:p>
        </p:txBody>
      </p:sp>
      <p:sp>
        <p:nvSpPr>
          <p:cNvPr id="306" name="Google Shape;306;p4"/>
          <p:cNvSpPr txBox="1"/>
          <p:nvPr/>
        </p:nvSpPr>
        <p:spPr>
          <a:xfrm>
            <a:off x="11425328"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25</a:t>
            </a:r>
            <a:endParaRPr sz="1200" b="0" i="0" u="none" strike="noStrike" cap="none">
              <a:solidFill>
                <a:schemeClr val="dk2"/>
              </a:solidFill>
              <a:latin typeface="Source Sans Pro"/>
              <a:ea typeface="Source Sans Pro"/>
              <a:cs typeface="Source Sans Pro"/>
              <a:sym typeface="Source Sans Pro"/>
            </a:endParaRPr>
          </a:p>
        </p:txBody>
      </p:sp>
      <p:sp>
        <p:nvSpPr>
          <p:cNvPr id="307" name="Google Shape;307;p4"/>
          <p:cNvSpPr txBox="1"/>
          <p:nvPr/>
        </p:nvSpPr>
        <p:spPr>
          <a:xfrm>
            <a:off x="8080568" y="3318148"/>
            <a:ext cx="803143"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May</a:t>
            </a:r>
            <a:endParaRPr sz="1200" b="0" i="0" u="none" strike="noStrike" cap="none">
              <a:solidFill>
                <a:schemeClr val="dk2"/>
              </a:solidFill>
              <a:latin typeface="Source Sans Pro"/>
              <a:ea typeface="Source Sans Pro"/>
              <a:cs typeface="Source Sans Pro"/>
              <a:sym typeface="Source Sans Pro"/>
            </a:endParaRPr>
          </a:p>
        </p:txBody>
      </p:sp>
      <p:sp>
        <p:nvSpPr>
          <p:cNvPr id="308" name="Google Shape;308;p4"/>
          <p:cNvSpPr txBox="1"/>
          <p:nvPr/>
        </p:nvSpPr>
        <p:spPr>
          <a:xfrm>
            <a:off x="8930364" y="3318148"/>
            <a:ext cx="774989"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Jun</a:t>
            </a:r>
            <a:endParaRPr sz="1200" b="0" i="0" u="none" strike="noStrike" cap="none">
              <a:solidFill>
                <a:schemeClr val="dk2"/>
              </a:solidFill>
              <a:latin typeface="Source Sans Pro"/>
              <a:ea typeface="Source Sans Pro"/>
              <a:cs typeface="Source Sans Pro"/>
              <a:sym typeface="Source Sans Pro"/>
            </a:endParaRPr>
          </a:p>
        </p:txBody>
      </p:sp>
      <p:sp>
        <p:nvSpPr>
          <p:cNvPr id="309" name="Google Shape;309;p4"/>
          <p:cNvSpPr txBox="1"/>
          <p:nvPr/>
        </p:nvSpPr>
        <p:spPr>
          <a:xfrm>
            <a:off x="9746808" y="3318148"/>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Jul</a:t>
            </a:r>
            <a:endParaRPr sz="1200" b="0" i="0" u="none" strike="noStrike" cap="none">
              <a:solidFill>
                <a:schemeClr val="dk2"/>
              </a:solidFill>
              <a:latin typeface="Source Sans Pro"/>
              <a:ea typeface="Source Sans Pro"/>
              <a:cs typeface="Source Sans Pro"/>
              <a:sym typeface="Source Sans Pro"/>
            </a:endParaRPr>
          </a:p>
        </p:txBody>
      </p:sp>
      <p:sp>
        <p:nvSpPr>
          <p:cNvPr id="310" name="Google Shape;310;p4"/>
          <p:cNvSpPr txBox="1"/>
          <p:nvPr/>
        </p:nvSpPr>
        <p:spPr>
          <a:xfrm>
            <a:off x="10647770" y="3318148"/>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Aug</a:t>
            </a:r>
            <a:endParaRPr sz="1200" b="0" i="0" u="none" strike="noStrike" cap="none">
              <a:solidFill>
                <a:schemeClr val="dk2"/>
              </a:solidFill>
              <a:latin typeface="Source Sans Pro"/>
              <a:ea typeface="Source Sans Pro"/>
              <a:cs typeface="Source Sans Pro"/>
              <a:sym typeface="Source Sans Pro"/>
            </a:endParaRPr>
          </a:p>
        </p:txBody>
      </p:sp>
      <p:sp>
        <p:nvSpPr>
          <p:cNvPr id="311" name="Google Shape;311;p4"/>
          <p:cNvSpPr txBox="1"/>
          <p:nvPr/>
        </p:nvSpPr>
        <p:spPr>
          <a:xfrm>
            <a:off x="5185648" y="4475667"/>
            <a:ext cx="2063972" cy="458547"/>
          </a:xfrm>
          <a:prstGeom prst="rect">
            <a:avLst/>
          </a:prstGeom>
          <a:solidFill>
            <a:srgbClr val="0365B9"/>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chemeClr val="lt1"/>
              </a:buClr>
              <a:buSzPts val="1200"/>
              <a:buFont typeface="Source Sans Pro"/>
              <a:buNone/>
            </a:pPr>
            <a:r>
              <a:rPr lang="en-US" sz="1200" b="1" i="0" u="none" strike="noStrike" cap="none">
                <a:solidFill>
                  <a:schemeClr val="lt1"/>
                </a:solidFill>
                <a:latin typeface="Source Sans Pro"/>
                <a:ea typeface="Source Sans Pro"/>
                <a:cs typeface="Source Sans Pro"/>
                <a:sym typeface="Source Sans Pro"/>
              </a:rPr>
              <a:t>1095-B Form</a:t>
            </a:r>
            <a:endParaRPr sz="1200" b="1" i="0" u="none" strike="noStrike" cap="none">
              <a:solidFill>
                <a:schemeClr val="lt1"/>
              </a:solidFill>
              <a:latin typeface="Source Sans Pro"/>
              <a:ea typeface="Source Sans Pro"/>
              <a:cs typeface="Source Sans Pro"/>
              <a:sym typeface="Source Sans Pro"/>
            </a:endParaRPr>
          </a:p>
        </p:txBody>
      </p:sp>
      <p:sp>
        <p:nvSpPr>
          <p:cNvPr id="312" name="Google Shape;312;p4"/>
          <p:cNvSpPr txBox="1"/>
          <p:nvPr/>
        </p:nvSpPr>
        <p:spPr>
          <a:xfrm>
            <a:off x="7266474" y="5108089"/>
            <a:ext cx="4516136" cy="430847"/>
          </a:xfrm>
          <a:prstGeom prst="rect">
            <a:avLst/>
          </a:prstGeom>
          <a:solidFill>
            <a:schemeClr val="accent6"/>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1" i="0" u="none" strike="noStrike" cap="none">
                <a:solidFill>
                  <a:schemeClr val="dk2"/>
                </a:solidFill>
                <a:latin typeface="Source Sans Pro"/>
                <a:ea typeface="Source Sans Pro"/>
                <a:cs typeface="Source Sans Pro"/>
                <a:sym typeface="Source Sans Pro"/>
              </a:rPr>
              <a:t>TBD</a:t>
            </a:r>
            <a:endParaRPr sz="1200" b="1" i="0" u="none" strike="noStrike" cap="none">
              <a:solidFill>
                <a:schemeClr val="dk2"/>
              </a:solidFill>
              <a:latin typeface="Source Sans Pro"/>
              <a:ea typeface="Source Sans Pro"/>
              <a:cs typeface="Source Sans Pro"/>
              <a:sym typeface="Source Sans Pro"/>
            </a:endParaRPr>
          </a:p>
        </p:txBody>
      </p:sp>
      <p:sp>
        <p:nvSpPr>
          <p:cNvPr id="313" name="Google Shape;313;p4"/>
          <p:cNvSpPr txBox="1"/>
          <p:nvPr/>
        </p:nvSpPr>
        <p:spPr>
          <a:xfrm>
            <a:off x="4918343" y="2149475"/>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2022</a:t>
            </a:r>
            <a:endParaRPr sz="1800" b="0" i="0" u="none" strike="noStrike" cap="none">
              <a:solidFill>
                <a:schemeClr val="dk1"/>
              </a:solidFill>
              <a:latin typeface="Calibri"/>
              <a:ea typeface="Calibri"/>
              <a:cs typeface="Calibri"/>
              <a:sym typeface="Calibri"/>
            </a:endParaRPr>
          </a:p>
        </p:txBody>
      </p:sp>
      <p:sp>
        <p:nvSpPr>
          <p:cNvPr id="314" name="Google Shape;314;p4"/>
          <p:cNvSpPr txBox="1"/>
          <p:nvPr/>
        </p:nvSpPr>
        <p:spPr>
          <a:xfrm>
            <a:off x="1262556" y="2143124"/>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2021</a:t>
            </a:r>
            <a:endParaRPr sz="1800" b="0" i="0" u="none" strike="noStrike" cap="none">
              <a:solidFill>
                <a:schemeClr val="dk1"/>
              </a:solidFill>
              <a:latin typeface="Calibri"/>
              <a:ea typeface="Calibri"/>
              <a:cs typeface="Calibri"/>
              <a:sym typeface="Calibri"/>
            </a:endParaRPr>
          </a:p>
        </p:txBody>
      </p:sp>
      <p:grpSp>
        <p:nvGrpSpPr>
          <p:cNvPr id="315" name="Google Shape;315;p4"/>
          <p:cNvGrpSpPr/>
          <p:nvPr/>
        </p:nvGrpSpPr>
        <p:grpSpPr>
          <a:xfrm>
            <a:off x="5884370" y="1525999"/>
            <a:ext cx="1365250" cy="4477125"/>
            <a:chOff x="4987925" y="1349375"/>
            <a:chExt cx="1365250" cy="4477125"/>
          </a:xfrm>
        </p:grpSpPr>
        <p:cxnSp>
          <p:nvCxnSpPr>
            <p:cNvPr id="316" name="Google Shape;316;p4"/>
            <p:cNvCxnSpPr/>
            <p:nvPr/>
          </p:nvCxnSpPr>
          <p:spPr>
            <a:xfrm>
              <a:off x="5674560" y="1552150"/>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317" name="Google Shape;317;p4"/>
            <p:cNvGrpSpPr/>
            <p:nvPr/>
          </p:nvGrpSpPr>
          <p:grpSpPr>
            <a:xfrm>
              <a:off x="4987925" y="1349375"/>
              <a:ext cx="1365250" cy="479425"/>
              <a:chOff x="5108575" y="1381125"/>
              <a:chExt cx="1365250" cy="479425"/>
            </a:xfrm>
          </p:grpSpPr>
          <p:sp>
            <p:nvSpPr>
              <p:cNvPr id="318" name="Google Shape;318;p4"/>
              <p:cNvSpPr/>
              <p:nvPr/>
            </p:nvSpPr>
            <p:spPr>
              <a:xfrm>
                <a:off x="5108575" y="1381125"/>
                <a:ext cx="1365250" cy="3937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Source Sans Pro"/>
                  <a:buNone/>
                </a:pPr>
                <a:r>
                  <a:rPr lang="en-US" sz="1400" b="0" i="0" u="none" strike="noStrike" cap="none">
                    <a:solidFill>
                      <a:schemeClr val="dk1"/>
                    </a:solidFill>
                    <a:latin typeface="Source Sans Pro"/>
                    <a:ea typeface="Source Sans Pro"/>
                    <a:cs typeface="Source Sans Pro"/>
                    <a:sym typeface="Source Sans Pro"/>
                  </a:rPr>
                  <a:t>We are here</a:t>
                </a:r>
                <a:endParaRPr sz="1400" b="0" i="0" u="none" strike="noStrike" cap="none">
                  <a:solidFill>
                    <a:schemeClr val="dk1"/>
                  </a:solidFill>
                  <a:latin typeface="Arial"/>
                  <a:ea typeface="Arial"/>
                  <a:cs typeface="Arial"/>
                  <a:sym typeface="Arial"/>
                </a:endParaRPr>
              </a:p>
            </p:txBody>
          </p:sp>
          <p:sp>
            <p:nvSpPr>
              <p:cNvPr id="319" name="Google Shape;319;p4"/>
              <p:cNvSpPr/>
              <p:nvPr/>
            </p:nvSpPr>
            <p:spPr>
              <a:xfrm rot="10800000">
                <a:off x="5711698" y="1778000"/>
                <a:ext cx="171449" cy="82550"/>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1095-B Overview</a:t>
            </a:r>
            <a:endParaRPr/>
          </a:p>
        </p:txBody>
      </p:sp>
      <p:sp>
        <p:nvSpPr>
          <p:cNvPr id="325" name="Google Shape;325;p5"/>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3 DEMO</a:t>
            </a:r>
            <a:endParaRPr/>
          </a:p>
        </p:txBody>
      </p:sp>
      <p:sp>
        <p:nvSpPr>
          <p:cNvPr id="326" name="Google Shape;326;p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0"/>
        <p:cNvGrpSpPr/>
        <p:nvPr/>
      </p:nvGrpSpPr>
      <p:grpSpPr>
        <a:xfrm>
          <a:off x="0" y="0"/>
          <a:ext cx="0" cy="0"/>
          <a:chOff x="0" y="0"/>
          <a:chExt cx="0" cy="0"/>
        </a:xfrm>
      </p:grpSpPr>
      <p:sp>
        <p:nvSpPr>
          <p:cNvPr id="331" name="Google Shape;331;p6"/>
          <p:cNvSpPr txBox="1">
            <a:spLocks noGrp="1"/>
          </p:cNvSpPr>
          <p:nvPr>
            <p:ph type="body" idx="1"/>
          </p:nvPr>
        </p:nvSpPr>
        <p:spPr>
          <a:xfrm>
            <a:off x="327995" y="1721708"/>
            <a:ext cx="5336436"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400"/>
              <a:buNone/>
            </a:pPr>
            <a:r>
              <a:rPr lang="en-US"/>
              <a:t>Digitize 1095-B form on VA.gov so Veterans can easily access the form and download the form for their records.</a:t>
            </a:r>
            <a:endParaRPr/>
          </a:p>
          <a:p>
            <a:pPr marL="0" lvl="0" indent="0" algn="l" rtl="0">
              <a:lnSpc>
                <a:spcPct val="90000"/>
              </a:lnSpc>
              <a:spcBef>
                <a:spcPts val="1000"/>
              </a:spcBef>
              <a:spcAft>
                <a:spcPts val="0"/>
              </a:spcAft>
              <a:buSzPts val="1400"/>
              <a:buNone/>
            </a:pPr>
            <a:endParaRPr/>
          </a:p>
          <a:p>
            <a:pPr marL="0" lvl="0" indent="0" algn="l" rtl="0">
              <a:lnSpc>
                <a:spcPct val="90000"/>
              </a:lnSpc>
              <a:spcBef>
                <a:spcPts val="1000"/>
              </a:spcBef>
              <a:spcAft>
                <a:spcPts val="0"/>
              </a:spcAft>
              <a:buSzPts val="1400"/>
              <a:buNone/>
            </a:pPr>
            <a:r>
              <a:rPr lang="en-US"/>
              <a:t>Goal: April 1</a:t>
            </a:r>
            <a:r>
              <a:rPr lang="en-US" baseline="30000"/>
              <a:t>st</a:t>
            </a:r>
            <a:r>
              <a:rPr lang="en-US"/>
              <a:t> MVP launch</a:t>
            </a:r>
            <a:endParaRPr/>
          </a:p>
        </p:txBody>
      </p:sp>
      <p:sp>
        <p:nvSpPr>
          <p:cNvPr id="333" name="Google Shape;333;p6"/>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objectives</a:t>
            </a:r>
            <a:endParaRPr/>
          </a:p>
        </p:txBody>
      </p:sp>
      <p:sp>
        <p:nvSpPr>
          <p:cNvPr id="334" name="Google Shape;334;p6"/>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400"/>
              <a:buNone/>
            </a:pPr>
            <a:r>
              <a:rPr lang="en-US"/>
              <a:t>OVERVIEW</a:t>
            </a:r>
            <a:endParaRPr/>
          </a:p>
        </p:txBody>
      </p:sp>
      <p:sp>
        <p:nvSpPr>
          <p:cNvPr id="337" name="Google Shape;337;p6"/>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3 Demo</a:t>
            </a:r>
            <a:endParaRPr sz="1200" b="0" i="0" u="none" strike="noStrike" cap="none">
              <a:solidFill>
                <a:srgbClr val="747C74"/>
              </a:solidFill>
              <a:latin typeface="Calibri"/>
              <a:ea typeface="Calibri"/>
              <a:cs typeface="Calibri"/>
              <a:sym typeface="Calibri"/>
            </a:endParaRPr>
          </a:p>
        </p:txBody>
      </p:sp>
      <p:pic>
        <p:nvPicPr>
          <p:cNvPr id="338" name="Google Shape;338;p6"/>
          <p:cNvPicPr preferRelativeResize="0"/>
          <p:nvPr/>
        </p:nvPicPr>
        <p:blipFill rotWithShape="1">
          <a:blip r:embed="rId3">
            <a:alphaModFix/>
          </a:blip>
          <a:srcRect l="5900" r="34664"/>
          <a:stretch/>
        </p:blipFill>
        <p:spPr>
          <a:xfrm>
            <a:off x="6855565" y="14515"/>
            <a:ext cx="5336436" cy="6858000"/>
          </a:xfrm>
          <a:prstGeom prst="rect">
            <a:avLst/>
          </a:prstGeom>
          <a:noFill/>
          <a:ln>
            <a:noFill/>
          </a:ln>
        </p:spPr>
      </p:pic>
      <p:sp>
        <p:nvSpPr>
          <p:cNvPr id="3" name="Google Shape;263;p4">
            <a:extLst>
              <a:ext uri="{FF2B5EF4-FFF2-40B4-BE49-F238E27FC236}">
                <a16:creationId xmlns:a16="http://schemas.microsoft.com/office/drawing/2014/main" id="{66006C5B-9348-4EDF-A4CD-C4D1A1D98F6F}"/>
              </a:ext>
            </a:extLst>
          </p:cNvPr>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6</a:t>
            </a:fld>
            <a:endParaRPr>
              <a:latin typeface="Source Sans Pro"/>
              <a:ea typeface="Source Sans Pro"/>
              <a:cs typeface="Source Sans Pro"/>
              <a:sym typeface="Source Sans Pro"/>
            </a:endParaRPr>
          </a:p>
        </p:txBody>
      </p:sp>
      <p:sp>
        <p:nvSpPr>
          <p:cNvPr id="4" name="Google Shape;264;p4">
            <a:extLst>
              <a:ext uri="{FF2B5EF4-FFF2-40B4-BE49-F238E27FC236}">
                <a16:creationId xmlns:a16="http://schemas.microsoft.com/office/drawing/2014/main" id="{8A222FD3-0C71-47F8-8E70-78DCD7F2B113}"/>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sym typeface="Source Sans Pro"/>
              </a:rPr>
              <a:t>Overview</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2"/>
        <p:cNvGrpSpPr/>
        <p:nvPr/>
      </p:nvGrpSpPr>
      <p:grpSpPr>
        <a:xfrm>
          <a:off x="0" y="0"/>
          <a:ext cx="0" cy="0"/>
          <a:chOff x="0" y="0"/>
          <a:chExt cx="0" cy="0"/>
        </a:xfrm>
      </p:grpSpPr>
      <p:grpSp>
        <p:nvGrpSpPr>
          <p:cNvPr id="448" name="Google Shape;448;p7"/>
          <p:cNvGrpSpPr/>
          <p:nvPr/>
        </p:nvGrpSpPr>
        <p:grpSpPr>
          <a:xfrm>
            <a:off x="8112476" y="1171214"/>
            <a:ext cx="1301794" cy="4951359"/>
            <a:chOff x="4987925" y="1406177"/>
            <a:chExt cx="1365250" cy="5148519"/>
          </a:xfrm>
        </p:grpSpPr>
        <p:cxnSp>
          <p:nvCxnSpPr>
            <p:cNvPr id="449" name="Google Shape;449;p7"/>
            <p:cNvCxnSpPr/>
            <p:nvPr/>
          </p:nvCxnSpPr>
          <p:spPr>
            <a:xfrm>
              <a:off x="5674559" y="1679486"/>
              <a:ext cx="2173" cy="4875210"/>
            </a:xfrm>
            <a:prstGeom prst="straightConnector1">
              <a:avLst/>
            </a:prstGeom>
            <a:noFill/>
            <a:ln w="12700" cap="flat" cmpd="sng">
              <a:solidFill>
                <a:srgbClr val="A1AEBF"/>
              </a:solidFill>
              <a:prstDash val="solid"/>
              <a:round/>
              <a:headEnd type="none" w="sm" len="sm"/>
              <a:tailEnd type="none" w="sm" len="sm"/>
            </a:ln>
          </p:spPr>
        </p:cxnSp>
        <p:grpSp>
          <p:nvGrpSpPr>
            <p:cNvPr id="450" name="Google Shape;450;p7"/>
            <p:cNvGrpSpPr/>
            <p:nvPr/>
          </p:nvGrpSpPr>
          <p:grpSpPr>
            <a:xfrm>
              <a:off x="4987925" y="1406177"/>
              <a:ext cx="1365250" cy="422623"/>
              <a:chOff x="5108575" y="1437927"/>
              <a:chExt cx="1365250" cy="422623"/>
            </a:xfrm>
          </p:grpSpPr>
          <p:sp>
            <p:nvSpPr>
              <p:cNvPr id="451" name="Google Shape;451;p7"/>
              <p:cNvSpPr/>
              <p:nvPr/>
            </p:nvSpPr>
            <p:spPr>
              <a:xfrm>
                <a:off x="5108575" y="1437927"/>
                <a:ext cx="1365250" cy="344167"/>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452" name="Google Shape;452;p7"/>
              <p:cNvSpPr/>
              <p:nvPr/>
            </p:nvSpPr>
            <p:spPr>
              <a:xfrm rot="10800000">
                <a:off x="5711698" y="1778000"/>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343" name="Google Shape;343;p7"/>
          <p:cNvSpPr/>
          <p:nvPr/>
        </p:nvSpPr>
        <p:spPr>
          <a:xfrm>
            <a:off x="6677530" y="1762585"/>
            <a:ext cx="2076097" cy="4472388"/>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344" name="Google Shape;344;p7"/>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1095-B Project status &amp; workplan</a:t>
            </a:r>
            <a:endParaRPr dirty="0"/>
          </a:p>
        </p:txBody>
      </p:sp>
      <p:sp>
        <p:nvSpPr>
          <p:cNvPr id="345" name="Google Shape;345;p7"/>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7</a:t>
            </a:fld>
            <a:endParaRPr>
              <a:latin typeface="Source Sans Pro"/>
              <a:ea typeface="Source Sans Pro"/>
              <a:cs typeface="Source Sans Pro"/>
              <a:sym typeface="Source Sans Pro"/>
            </a:endParaRPr>
          </a:p>
        </p:txBody>
      </p:sp>
      <p:sp>
        <p:nvSpPr>
          <p:cNvPr id="346" name="Google Shape;346;p7"/>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Overview</a:t>
            </a:r>
            <a:endParaRPr sz="1800" b="0" i="0" u="none" strike="noStrike" cap="none">
              <a:solidFill>
                <a:schemeClr val="dk1"/>
              </a:solidFill>
              <a:latin typeface="Calibri"/>
              <a:ea typeface="Calibri"/>
              <a:cs typeface="Calibri"/>
              <a:sym typeface="Calibri"/>
            </a:endParaRPr>
          </a:p>
        </p:txBody>
      </p:sp>
      <p:sp>
        <p:nvSpPr>
          <p:cNvPr id="347" name="Google Shape;347;p7"/>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3 Demo</a:t>
            </a:r>
            <a:endParaRPr sz="1200" b="0" i="0" u="none" strike="noStrike" cap="none">
              <a:solidFill>
                <a:srgbClr val="747C74"/>
              </a:solidFill>
              <a:latin typeface="Calibri"/>
              <a:ea typeface="Calibri"/>
              <a:cs typeface="Calibri"/>
              <a:sym typeface="Calibri"/>
            </a:endParaRPr>
          </a:p>
        </p:txBody>
      </p:sp>
      <p:sp>
        <p:nvSpPr>
          <p:cNvPr id="355" name="Google Shape;355;p7"/>
          <p:cNvSpPr txBox="1"/>
          <p:nvPr/>
        </p:nvSpPr>
        <p:spPr>
          <a:xfrm>
            <a:off x="1505269" y="1805982"/>
            <a:ext cx="81871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 </a:t>
            </a:r>
            <a:br>
              <a:rPr lang="en-US" sz="900" b="1" i="0" u="none" strike="noStrike" cap="none">
                <a:solidFill>
                  <a:srgbClr val="202120"/>
                </a:solidFill>
                <a:latin typeface="Source Sans Pro Semibold"/>
                <a:ea typeface="Source Sans Pro Semibold"/>
                <a:cs typeface="Source Sans Pro Semibold"/>
                <a:sym typeface="Source Sans Pro SemiBold"/>
              </a:rPr>
            </a:br>
            <a:r>
              <a:rPr lang="en-US" sz="900" b="1" i="0" u="none" strike="noStrike" cap="none">
                <a:solidFill>
                  <a:srgbClr val="202120"/>
                </a:solidFill>
                <a:latin typeface="Source Sans Pro Semibold"/>
                <a:ea typeface="Source Sans Pro Semibold"/>
                <a:cs typeface="Source Sans Pro Semibold"/>
                <a:sym typeface="Source Sans Pro SemiBold"/>
              </a:rPr>
              <a:t>01/20 – 01/26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56" name="Google Shape;356;p7"/>
          <p:cNvSpPr txBox="1"/>
          <p:nvPr/>
        </p:nvSpPr>
        <p:spPr>
          <a:xfrm>
            <a:off x="1467640" y="1571003"/>
            <a:ext cx="906977"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0</a:t>
            </a:r>
            <a:endParaRPr/>
          </a:p>
        </p:txBody>
      </p:sp>
      <p:sp>
        <p:nvSpPr>
          <p:cNvPr id="357" name="Google Shape;357;p7"/>
          <p:cNvSpPr txBox="1"/>
          <p:nvPr/>
        </p:nvSpPr>
        <p:spPr>
          <a:xfrm>
            <a:off x="3538611" y="1805982"/>
            <a:ext cx="67097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3: 02/02 – 02/09</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58" name="Google Shape;358;p7"/>
          <p:cNvSpPr txBox="1"/>
          <p:nvPr/>
        </p:nvSpPr>
        <p:spPr>
          <a:xfrm>
            <a:off x="4606371" y="1805982"/>
            <a:ext cx="65808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4: 02/09 – 02/16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59" name="Google Shape;359;p7"/>
          <p:cNvSpPr txBox="1"/>
          <p:nvPr/>
        </p:nvSpPr>
        <p:spPr>
          <a:xfrm>
            <a:off x="5677425" y="1833414"/>
            <a:ext cx="66215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5: 02/16 – 02/23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0" name="Google Shape;360;p7"/>
          <p:cNvSpPr txBox="1"/>
          <p:nvPr/>
        </p:nvSpPr>
        <p:spPr>
          <a:xfrm>
            <a:off x="6722534" y="1823730"/>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6: 02/23 – 03/02</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1" name="Google Shape;361;p7"/>
          <p:cNvSpPr txBox="1"/>
          <p:nvPr/>
        </p:nvSpPr>
        <p:spPr>
          <a:xfrm>
            <a:off x="7813069" y="181535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7: 03/02- 03/09</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2" name="Google Shape;362;p7"/>
          <p:cNvSpPr txBox="1"/>
          <p:nvPr/>
        </p:nvSpPr>
        <p:spPr>
          <a:xfrm>
            <a:off x="9957054" y="182427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9: 03/16 – 03/23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3" name="Google Shape;363;p7"/>
          <p:cNvSpPr txBox="1"/>
          <p:nvPr/>
        </p:nvSpPr>
        <p:spPr>
          <a:xfrm>
            <a:off x="8874082"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8: 03/09 – 03/16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4" name="Google Shape;364;p7"/>
          <p:cNvSpPr txBox="1"/>
          <p:nvPr/>
        </p:nvSpPr>
        <p:spPr>
          <a:xfrm>
            <a:off x="2481908" y="180598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a:t>
            </a:r>
            <a:br>
              <a:rPr lang="en-US" sz="900" b="1" i="0" u="none" strike="noStrike" cap="none">
                <a:solidFill>
                  <a:srgbClr val="202120"/>
                </a:solidFill>
                <a:latin typeface="Source Sans Pro Semibold"/>
                <a:ea typeface="Source Sans Pro Semibold"/>
                <a:cs typeface="Source Sans Pro Semibold"/>
                <a:sym typeface="Source Sans Pro SemiBold"/>
              </a:rPr>
            </a:br>
            <a:r>
              <a:rPr lang="en-US" sz="900" b="1" i="0" u="none" strike="noStrike" cap="none">
                <a:solidFill>
                  <a:srgbClr val="202120"/>
                </a:solidFill>
                <a:latin typeface="Source Sans Pro Semibold"/>
                <a:ea typeface="Source Sans Pro Semibold"/>
                <a:cs typeface="Source Sans Pro Semibold"/>
                <a:sym typeface="Source Sans Pro SemiBold"/>
              </a:rPr>
              <a:t>01/26–02/02</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5" name="Google Shape;365;p7"/>
          <p:cNvSpPr txBox="1"/>
          <p:nvPr/>
        </p:nvSpPr>
        <p:spPr>
          <a:xfrm>
            <a:off x="242010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a:t>
            </a:r>
            <a:endParaRPr/>
          </a:p>
        </p:txBody>
      </p:sp>
      <p:sp>
        <p:nvSpPr>
          <p:cNvPr id="366" name="Google Shape;366;p7"/>
          <p:cNvSpPr txBox="1"/>
          <p:nvPr/>
        </p:nvSpPr>
        <p:spPr>
          <a:xfrm>
            <a:off x="4559075"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a:p>
        </p:txBody>
      </p:sp>
      <p:sp>
        <p:nvSpPr>
          <p:cNvPr id="367" name="Google Shape;367;p7"/>
          <p:cNvSpPr txBox="1"/>
          <p:nvPr/>
        </p:nvSpPr>
        <p:spPr>
          <a:xfrm>
            <a:off x="670924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a:p>
        </p:txBody>
      </p:sp>
      <p:sp>
        <p:nvSpPr>
          <p:cNvPr id="368" name="Google Shape;368;p7"/>
          <p:cNvSpPr txBox="1"/>
          <p:nvPr/>
        </p:nvSpPr>
        <p:spPr>
          <a:xfrm>
            <a:off x="8792328"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a:p>
        </p:txBody>
      </p:sp>
      <p:sp>
        <p:nvSpPr>
          <p:cNvPr id="369" name="Google Shape;369;p7"/>
          <p:cNvSpPr txBox="1"/>
          <p:nvPr/>
        </p:nvSpPr>
        <p:spPr>
          <a:xfrm>
            <a:off x="10791374" y="1822925"/>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10: 03/23 – 03/30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70" name="Google Shape;370;p7"/>
          <p:cNvSpPr txBox="1"/>
          <p:nvPr/>
        </p:nvSpPr>
        <p:spPr>
          <a:xfrm>
            <a:off x="10756836"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a:p>
        </p:txBody>
      </p:sp>
      <p:sp>
        <p:nvSpPr>
          <p:cNvPr id="371" name="Google Shape;371;p7"/>
          <p:cNvSpPr/>
          <p:nvPr/>
        </p:nvSpPr>
        <p:spPr>
          <a:xfrm>
            <a:off x="4559075" y="4472952"/>
            <a:ext cx="2084815" cy="359180"/>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POC for data flow</a:t>
            </a:r>
            <a:endParaRPr sz="850" b="0" i="0" u="none" strike="noStrike" cap="none">
              <a:solidFill>
                <a:schemeClr val="accent1"/>
              </a:solidFill>
              <a:latin typeface="Source Sans Pro"/>
              <a:ea typeface="Source Sans Pro"/>
              <a:cs typeface="Source Sans Pro"/>
              <a:sym typeface="Source Sans Pro"/>
            </a:endParaRPr>
          </a:p>
        </p:txBody>
      </p:sp>
      <p:sp>
        <p:nvSpPr>
          <p:cNvPr id="372" name="Google Shape;372;p7"/>
          <p:cNvSpPr/>
          <p:nvPr/>
        </p:nvSpPr>
        <p:spPr>
          <a:xfrm>
            <a:off x="10756836" y="4837948"/>
            <a:ext cx="1016064" cy="359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Test &amp; Refine</a:t>
            </a:r>
            <a:endParaRPr sz="850" b="0" i="0" u="none" strike="noStrike" cap="none">
              <a:solidFill>
                <a:schemeClr val="accent1"/>
              </a:solidFill>
              <a:latin typeface="Source Sans Pro"/>
              <a:ea typeface="Source Sans Pro"/>
              <a:cs typeface="Source Sans Pro"/>
              <a:sym typeface="Source Sans Pro"/>
            </a:endParaRPr>
          </a:p>
        </p:txBody>
      </p:sp>
      <p:sp>
        <p:nvSpPr>
          <p:cNvPr id="373" name="Google Shape;373;p7"/>
          <p:cNvSpPr/>
          <p:nvPr/>
        </p:nvSpPr>
        <p:spPr>
          <a:xfrm>
            <a:off x="1467640" y="4465336"/>
            <a:ext cx="906977" cy="359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Create tech discovery plan</a:t>
            </a:r>
            <a:endParaRPr sz="850" b="0" i="0" u="none" strike="noStrike" cap="none">
              <a:solidFill>
                <a:schemeClr val="accent1"/>
              </a:solidFill>
              <a:latin typeface="Source Sans Pro"/>
              <a:ea typeface="Source Sans Pro"/>
              <a:cs typeface="Source Sans Pro"/>
              <a:sym typeface="Source Sans Pro"/>
            </a:endParaRPr>
          </a:p>
        </p:txBody>
      </p:sp>
      <p:sp>
        <p:nvSpPr>
          <p:cNvPr id="374" name="Google Shape;374;p7"/>
          <p:cNvSpPr/>
          <p:nvPr/>
        </p:nvSpPr>
        <p:spPr>
          <a:xfrm>
            <a:off x="1467640" y="3010539"/>
            <a:ext cx="906977" cy="32566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Immersion &amp; onboarding</a:t>
            </a:r>
            <a:endParaRPr sz="850" b="0" i="0" u="none" strike="noStrike" cap="none">
              <a:solidFill>
                <a:srgbClr val="FDFFFD"/>
              </a:solidFill>
              <a:latin typeface="Source Sans Pro"/>
              <a:ea typeface="Source Sans Pro"/>
              <a:cs typeface="Source Sans Pro"/>
              <a:sym typeface="Source Sans Pro"/>
            </a:endParaRPr>
          </a:p>
        </p:txBody>
      </p:sp>
      <p:sp>
        <p:nvSpPr>
          <p:cNvPr id="375" name="Google Shape;375;p7"/>
          <p:cNvSpPr/>
          <p:nvPr/>
        </p:nvSpPr>
        <p:spPr>
          <a:xfrm>
            <a:off x="1467640" y="4847221"/>
            <a:ext cx="906977" cy="359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Immersion &amp; onboarding</a:t>
            </a:r>
            <a:endParaRPr sz="850" b="0" i="0" u="none" strike="noStrike" cap="none">
              <a:solidFill>
                <a:schemeClr val="accent1"/>
              </a:solidFill>
              <a:latin typeface="Source Sans Pro"/>
              <a:ea typeface="Source Sans Pro"/>
              <a:cs typeface="Source Sans Pro"/>
              <a:sym typeface="Source Sans Pro"/>
            </a:endParaRPr>
          </a:p>
        </p:txBody>
      </p:sp>
      <p:sp>
        <p:nvSpPr>
          <p:cNvPr id="376" name="Google Shape;376;p7"/>
          <p:cNvSpPr/>
          <p:nvPr/>
        </p:nvSpPr>
        <p:spPr>
          <a:xfrm>
            <a:off x="432434" y="2274058"/>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377" name="Google Shape;377;p7"/>
          <p:cNvSpPr/>
          <p:nvPr/>
        </p:nvSpPr>
        <p:spPr>
          <a:xfrm>
            <a:off x="432434" y="4489485"/>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378" name="Google Shape;378;p7"/>
          <p:cNvSpPr txBox="1"/>
          <p:nvPr/>
        </p:nvSpPr>
        <p:spPr>
          <a:xfrm>
            <a:off x="4806638" y="3534714"/>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379" name="Google Shape;379;p7"/>
          <p:cNvSpPr txBox="1"/>
          <p:nvPr/>
        </p:nvSpPr>
        <p:spPr>
          <a:xfrm>
            <a:off x="7683729" y="3548205"/>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380" name="Google Shape;380;p7"/>
          <p:cNvSpPr/>
          <p:nvPr/>
        </p:nvSpPr>
        <p:spPr>
          <a:xfrm>
            <a:off x="5030187" y="3407811"/>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381" name="Google Shape;381;p7"/>
          <p:cNvSpPr/>
          <p:nvPr/>
        </p:nvSpPr>
        <p:spPr>
          <a:xfrm>
            <a:off x="7807238" y="3414950"/>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382" name="Google Shape;382;p7"/>
          <p:cNvSpPr/>
          <p:nvPr/>
        </p:nvSpPr>
        <p:spPr>
          <a:xfrm>
            <a:off x="1467640" y="3381615"/>
            <a:ext cx="906977" cy="35918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Immersion &amp; onboarding</a:t>
            </a:r>
            <a:endParaRPr sz="850" b="0" i="0" u="none" strike="noStrike" cap="none">
              <a:solidFill>
                <a:srgbClr val="FDFFFD"/>
              </a:solidFill>
              <a:latin typeface="Source Sans Pro"/>
              <a:ea typeface="Source Sans Pro"/>
              <a:cs typeface="Source Sans Pro"/>
              <a:sym typeface="Source Sans Pro"/>
            </a:endParaRPr>
          </a:p>
        </p:txBody>
      </p:sp>
      <p:sp>
        <p:nvSpPr>
          <p:cNvPr id="383" name="Google Shape;383;p7"/>
          <p:cNvSpPr/>
          <p:nvPr/>
        </p:nvSpPr>
        <p:spPr>
          <a:xfrm>
            <a:off x="1467640" y="3766528"/>
            <a:ext cx="906977" cy="35918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PIV Onboarding</a:t>
            </a:r>
            <a:endParaRPr sz="850" b="0" i="0" u="none" strike="noStrike" cap="none">
              <a:solidFill>
                <a:srgbClr val="000000"/>
              </a:solidFill>
              <a:latin typeface="Source Sans Pro"/>
              <a:ea typeface="Source Sans Pro"/>
              <a:cs typeface="Source Sans Pro"/>
              <a:sym typeface="Source Sans Pro"/>
            </a:endParaRPr>
          </a:p>
        </p:txBody>
      </p:sp>
      <p:sp>
        <p:nvSpPr>
          <p:cNvPr id="384" name="Google Shape;384;p7"/>
          <p:cNvSpPr/>
          <p:nvPr/>
        </p:nvSpPr>
        <p:spPr>
          <a:xfrm>
            <a:off x="432434" y="3407693"/>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385" name="Google Shape;385;p7"/>
          <p:cNvPicPr preferRelativeResize="0"/>
          <p:nvPr/>
        </p:nvPicPr>
        <p:blipFill rotWithShape="1">
          <a:blip r:embed="rId3">
            <a:alphaModFix/>
          </a:blip>
          <a:srcRect/>
          <a:stretch/>
        </p:blipFill>
        <p:spPr>
          <a:xfrm>
            <a:off x="432433" y="3882153"/>
            <a:ext cx="265176" cy="265176"/>
          </a:xfrm>
          <a:prstGeom prst="rect">
            <a:avLst/>
          </a:prstGeom>
          <a:noFill/>
          <a:ln>
            <a:noFill/>
          </a:ln>
        </p:spPr>
      </p:pic>
      <p:pic>
        <p:nvPicPr>
          <p:cNvPr id="386" name="Google Shape;386;p7"/>
          <p:cNvPicPr preferRelativeResize="0"/>
          <p:nvPr/>
        </p:nvPicPr>
        <p:blipFill rotWithShape="1">
          <a:blip r:embed="rId4">
            <a:alphaModFix/>
          </a:blip>
          <a:srcRect/>
          <a:stretch/>
        </p:blipFill>
        <p:spPr>
          <a:xfrm>
            <a:off x="432433" y="2625938"/>
            <a:ext cx="265176" cy="265176"/>
          </a:xfrm>
          <a:prstGeom prst="rect">
            <a:avLst/>
          </a:prstGeom>
          <a:noFill/>
          <a:ln>
            <a:noFill/>
          </a:ln>
        </p:spPr>
      </p:pic>
      <p:cxnSp>
        <p:nvCxnSpPr>
          <p:cNvPr id="387" name="Google Shape;387;p7"/>
          <p:cNvCxnSpPr/>
          <p:nvPr/>
        </p:nvCxnSpPr>
        <p:spPr>
          <a:xfrm>
            <a:off x="2393808" y="1745476"/>
            <a:ext cx="0" cy="4377097"/>
          </a:xfrm>
          <a:prstGeom prst="straightConnector1">
            <a:avLst/>
          </a:prstGeom>
          <a:noFill/>
          <a:ln w="9525" cap="flat" cmpd="sng">
            <a:solidFill>
              <a:srgbClr val="747C74"/>
            </a:solidFill>
            <a:prstDash val="solid"/>
            <a:round/>
            <a:headEnd type="none" w="sm" len="sm"/>
            <a:tailEnd type="none" w="sm" len="sm"/>
          </a:ln>
        </p:spPr>
      </p:cxnSp>
      <p:grpSp>
        <p:nvGrpSpPr>
          <p:cNvPr id="388" name="Google Shape;388;p7"/>
          <p:cNvGrpSpPr/>
          <p:nvPr/>
        </p:nvGrpSpPr>
        <p:grpSpPr>
          <a:xfrm>
            <a:off x="3457224" y="1745476"/>
            <a:ext cx="7278410" cy="4357760"/>
            <a:chOff x="6971243" y="3663280"/>
            <a:chExt cx="14166394" cy="7593526"/>
          </a:xfrm>
        </p:grpSpPr>
        <p:cxnSp>
          <p:nvCxnSpPr>
            <p:cNvPr id="389" name="Google Shape;389;p7"/>
            <p:cNvCxnSpPr/>
            <p:nvPr/>
          </p:nvCxnSpPr>
          <p:spPr>
            <a:xfrm>
              <a:off x="17320200"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390" name="Google Shape;390;p7"/>
            <p:cNvCxnSpPr/>
            <p:nvPr/>
          </p:nvCxnSpPr>
          <p:spPr>
            <a:xfrm>
              <a:off x="6971243" y="3663280"/>
              <a:ext cx="0" cy="7572555"/>
            </a:xfrm>
            <a:prstGeom prst="straightConnector1">
              <a:avLst/>
            </a:prstGeom>
            <a:noFill/>
            <a:ln w="9525" cap="flat" cmpd="sng">
              <a:solidFill>
                <a:srgbClr val="C7C7C7"/>
              </a:solidFill>
              <a:prstDash val="dot"/>
              <a:round/>
              <a:headEnd type="none" w="sm" len="sm"/>
              <a:tailEnd type="none" w="sm" len="sm"/>
            </a:ln>
          </p:spPr>
        </p:cxnSp>
        <p:cxnSp>
          <p:nvCxnSpPr>
            <p:cNvPr id="391" name="Google Shape;391;p7"/>
            <p:cNvCxnSpPr/>
            <p:nvPr/>
          </p:nvCxnSpPr>
          <p:spPr>
            <a:xfrm>
              <a:off x="9041035"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392" name="Google Shape;392;p7"/>
            <p:cNvCxnSpPr/>
            <p:nvPr/>
          </p:nvCxnSpPr>
          <p:spPr>
            <a:xfrm>
              <a:off x="11110827" y="3663280"/>
              <a:ext cx="0" cy="7572555"/>
            </a:xfrm>
            <a:prstGeom prst="straightConnector1">
              <a:avLst/>
            </a:prstGeom>
            <a:noFill/>
            <a:ln w="9525" cap="flat" cmpd="sng">
              <a:solidFill>
                <a:srgbClr val="C7C7C7"/>
              </a:solidFill>
              <a:prstDash val="dot"/>
              <a:round/>
              <a:headEnd type="none" w="sm" len="sm"/>
              <a:tailEnd type="none" w="sm" len="sm"/>
            </a:ln>
          </p:spPr>
        </p:cxnSp>
        <p:cxnSp>
          <p:nvCxnSpPr>
            <p:cNvPr id="393" name="Google Shape;393;p7"/>
            <p:cNvCxnSpPr/>
            <p:nvPr/>
          </p:nvCxnSpPr>
          <p:spPr>
            <a:xfrm>
              <a:off x="13180616"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394" name="Google Shape;394;p7"/>
            <p:cNvCxnSpPr/>
            <p:nvPr/>
          </p:nvCxnSpPr>
          <p:spPr>
            <a:xfrm>
              <a:off x="15250408" y="3663280"/>
              <a:ext cx="0" cy="7572555"/>
            </a:xfrm>
            <a:prstGeom prst="straightConnector1">
              <a:avLst/>
            </a:prstGeom>
            <a:noFill/>
            <a:ln w="9525" cap="flat" cmpd="sng">
              <a:solidFill>
                <a:srgbClr val="C7C7C7"/>
              </a:solidFill>
              <a:prstDash val="dot"/>
              <a:round/>
              <a:headEnd type="none" w="sm" len="sm"/>
              <a:tailEnd type="none" w="sm" len="sm"/>
            </a:ln>
          </p:spPr>
        </p:cxnSp>
        <p:cxnSp>
          <p:nvCxnSpPr>
            <p:cNvPr id="395" name="Google Shape;395;p7"/>
            <p:cNvCxnSpPr/>
            <p:nvPr/>
          </p:nvCxnSpPr>
          <p:spPr>
            <a:xfrm>
              <a:off x="19262642" y="3663280"/>
              <a:ext cx="0" cy="7572555"/>
            </a:xfrm>
            <a:prstGeom prst="straightConnector1">
              <a:avLst/>
            </a:prstGeom>
            <a:noFill/>
            <a:ln w="9525" cap="flat" cmpd="sng">
              <a:solidFill>
                <a:srgbClr val="C7C7C7"/>
              </a:solidFill>
              <a:prstDash val="dot"/>
              <a:round/>
              <a:headEnd type="none" w="sm" len="sm"/>
              <a:tailEnd type="none" w="sm" len="sm"/>
            </a:ln>
          </p:spPr>
        </p:cxnSp>
        <p:cxnSp>
          <p:nvCxnSpPr>
            <p:cNvPr id="396" name="Google Shape;396;p7"/>
            <p:cNvCxnSpPr/>
            <p:nvPr/>
          </p:nvCxnSpPr>
          <p:spPr>
            <a:xfrm>
              <a:off x="21137637" y="3684251"/>
              <a:ext cx="0" cy="7572555"/>
            </a:xfrm>
            <a:prstGeom prst="straightConnector1">
              <a:avLst/>
            </a:prstGeom>
            <a:noFill/>
            <a:ln w="9525" cap="flat" cmpd="sng">
              <a:solidFill>
                <a:srgbClr val="7F7F7F"/>
              </a:solidFill>
              <a:prstDash val="solid"/>
              <a:round/>
              <a:headEnd type="none" w="sm" len="sm"/>
              <a:tailEnd type="none" w="sm" len="sm"/>
            </a:ln>
          </p:spPr>
        </p:cxnSp>
      </p:grpSp>
      <p:cxnSp>
        <p:nvCxnSpPr>
          <p:cNvPr id="397" name="Google Shape;397;p7"/>
          <p:cNvCxnSpPr/>
          <p:nvPr/>
        </p:nvCxnSpPr>
        <p:spPr>
          <a:xfrm>
            <a:off x="417604" y="3358906"/>
            <a:ext cx="11354490" cy="0"/>
          </a:xfrm>
          <a:prstGeom prst="straightConnector1">
            <a:avLst/>
          </a:prstGeom>
          <a:noFill/>
          <a:ln w="9525" cap="flat" cmpd="sng">
            <a:solidFill>
              <a:srgbClr val="747C74"/>
            </a:solidFill>
            <a:prstDash val="solid"/>
            <a:round/>
            <a:headEnd type="none" w="sm" len="sm"/>
            <a:tailEnd type="none" w="sm" len="sm"/>
          </a:ln>
        </p:spPr>
      </p:cxnSp>
      <p:cxnSp>
        <p:nvCxnSpPr>
          <p:cNvPr id="398" name="Google Shape;398;p7"/>
          <p:cNvCxnSpPr/>
          <p:nvPr/>
        </p:nvCxnSpPr>
        <p:spPr>
          <a:xfrm>
            <a:off x="417606" y="4442627"/>
            <a:ext cx="11355294" cy="0"/>
          </a:xfrm>
          <a:prstGeom prst="straightConnector1">
            <a:avLst/>
          </a:prstGeom>
          <a:noFill/>
          <a:ln w="9525" cap="flat" cmpd="sng">
            <a:solidFill>
              <a:srgbClr val="747C74"/>
            </a:solidFill>
            <a:prstDash val="solid"/>
            <a:round/>
            <a:headEnd type="none" w="sm" len="sm"/>
            <a:tailEnd type="none" w="sm" len="sm"/>
          </a:ln>
        </p:spPr>
      </p:cxnSp>
      <p:sp>
        <p:nvSpPr>
          <p:cNvPr id="399" name="Google Shape;399;p7"/>
          <p:cNvSpPr/>
          <p:nvPr/>
        </p:nvSpPr>
        <p:spPr>
          <a:xfrm>
            <a:off x="3483237" y="2703276"/>
            <a:ext cx="2074815" cy="368035"/>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Prioritized backlog</a:t>
            </a:r>
            <a:endParaRPr sz="850" b="0" i="0" u="none" strike="noStrike" cap="none">
              <a:solidFill>
                <a:srgbClr val="000000"/>
              </a:solidFill>
              <a:latin typeface="Source Sans Pro"/>
              <a:ea typeface="Source Sans Pro"/>
              <a:cs typeface="Source Sans Pro"/>
              <a:sym typeface="Source Sans Pro"/>
            </a:endParaRPr>
          </a:p>
        </p:txBody>
      </p:sp>
      <p:sp>
        <p:nvSpPr>
          <p:cNvPr id="400" name="Google Shape;400;p7"/>
          <p:cNvSpPr/>
          <p:nvPr/>
        </p:nvSpPr>
        <p:spPr>
          <a:xfrm>
            <a:off x="5604458" y="2318781"/>
            <a:ext cx="3149459" cy="35918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Identify Change Management or Communications Plan</a:t>
            </a:r>
            <a:endParaRPr sz="850" b="0" i="0" u="none" strike="noStrike" cap="none">
              <a:solidFill>
                <a:srgbClr val="000000"/>
              </a:solidFill>
              <a:latin typeface="Source Sans Pro"/>
              <a:ea typeface="Source Sans Pro"/>
              <a:cs typeface="Source Sans Pro"/>
              <a:sym typeface="Source Sans Pro"/>
            </a:endParaRPr>
          </a:p>
        </p:txBody>
      </p:sp>
      <p:sp>
        <p:nvSpPr>
          <p:cNvPr id="401" name="Google Shape;401;p7"/>
          <p:cNvSpPr/>
          <p:nvPr/>
        </p:nvSpPr>
        <p:spPr>
          <a:xfrm>
            <a:off x="8792328" y="2280281"/>
            <a:ext cx="2809858" cy="35918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Handover plan  - Prepare for launch</a:t>
            </a:r>
            <a:endParaRPr sz="850" b="0" i="0" u="none" strike="noStrike" cap="none">
              <a:solidFill>
                <a:srgbClr val="000000"/>
              </a:solidFill>
              <a:latin typeface="Source Sans Pro"/>
              <a:ea typeface="Source Sans Pro"/>
              <a:cs typeface="Source Sans Pro"/>
              <a:sym typeface="Source Sans Pro"/>
            </a:endParaRPr>
          </a:p>
        </p:txBody>
      </p:sp>
      <p:sp>
        <p:nvSpPr>
          <p:cNvPr id="402" name="Google Shape;402;p7"/>
          <p:cNvSpPr/>
          <p:nvPr/>
        </p:nvSpPr>
        <p:spPr>
          <a:xfrm>
            <a:off x="1467640" y="2280281"/>
            <a:ext cx="3028063" cy="35918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Build backlog</a:t>
            </a:r>
            <a:endParaRPr sz="850" b="0" i="0" u="none" strike="noStrike" cap="none">
              <a:solidFill>
                <a:srgbClr val="000000"/>
              </a:solidFill>
              <a:latin typeface="Source Sans Pro"/>
              <a:ea typeface="Source Sans Pro"/>
              <a:cs typeface="Source Sans Pro"/>
              <a:sym typeface="Source Sans Pro"/>
            </a:endParaRPr>
          </a:p>
        </p:txBody>
      </p:sp>
      <p:sp>
        <p:nvSpPr>
          <p:cNvPr id="403" name="Google Shape;403;p7"/>
          <p:cNvSpPr/>
          <p:nvPr/>
        </p:nvSpPr>
        <p:spPr>
          <a:xfrm>
            <a:off x="2418751" y="4465336"/>
            <a:ext cx="2076955" cy="351728"/>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Data discovery</a:t>
            </a:r>
            <a:endParaRPr sz="850" b="0" i="0" u="none" strike="noStrike" cap="none">
              <a:solidFill>
                <a:schemeClr val="accent1"/>
              </a:solidFill>
              <a:latin typeface="Source Sans Pro"/>
              <a:ea typeface="Source Sans Pro"/>
              <a:cs typeface="Source Sans Pro"/>
              <a:sym typeface="Source Sans Pro"/>
            </a:endParaRPr>
          </a:p>
        </p:txBody>
      </p:sp>
      <p:sp>
        <p:nvSpPr>
          <p:cNvPr id="404" name="Google Shape;404;p7"/>
          <p:cNvSpPr/>
          <p:nvPr/>
        </p:nvSpPr>
        <p:spPr>
          <a:xfrm>
            <a:off x="4545727" y="4837576"/>
            <a:ext cx="5314390" cy="381429"/>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Build solution (form UI, data connections, storage, etc.)</a:t>
            </a:r>
            <a:endParaRPr sz="850" b="0" i="0" u="none" strike="noStrike" cap="none">
              <a:solidFill>
                <a:schemeClr val="accent1"/>
              </a:solidFill>
              <a:latin typeface="Source Sans Pro"/>
              <a:ea typeface="Source Sans Pro"/>
              <a:cs typeface="Source Sans Pro"/>
              <a:sym typeface="Source Sans Pro"/>
            </a:endParaRPr>
          </a:p>
        </p:txBody>
      </p:sp>
      <p:sp>
        <p:nvSpPr>
          <p:cNvPr id="405" name="Google Shape;405;p7"/>
          <p:cNvSpPr/>
          <p:nvPr/>
        </p:nvSpPr>
        <p:spPr>
          <a:xfrm>
            <a:off x="9922720" y="4837576"/>
            <a:ext cx="814192" cy="368825"/>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UAT</a:t>
            </a:r>
            <a:endParaRPr sz="850" b="0" i="0" u="none" strike="noStrike" cap="none">
              <a:solidFill>
                <a:schemeClr val="accent1"/>
              </a:solidFill>
              <a:latin typeface="Source Sans Pro"/>
              <a:ea typeface="Source Sans Pro"/>
              <a:cs typeface="Source Sans Pro"/>
              <a:sym typeface="Source Sans Pro"/>
            </a:endParaRPr>
          </a:p>
        </p:txBody>
      </p:sp>
      <p:sp>
        <p:nvSpPr>
          <p:cNvPr id="406" name="Google Shape;406;p7"/>
          <p:cNvSpPr/>
          <p:nvPr/>
        </p:nvSpPr>
        <p:spPr>
          <a:xfrm>
            <a:off x="2418751" y="4845782"/>
            <a:ext cx="2076955" cy="360619"/>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Define data flows - Systems mapping </a:t>
            </a:r>
            <a:endParaRPr sz="850" b="0" i="0" u="none" strike="noStrike" cap="none">
              <a:solidFill>
                <a:schemeClr val="accent1"/>
              </a:solidFill>
              <a:latin typeface="Source Sans Pro"/>
              <a:ea typeface="Source Sans Pro"/>
              <a:cs typeface="Source Sans Pro"/>
              <a:sym typeface="Source Sans Pro"/>
            </a:endParaRPr>
          </a:p>
        </p:txBody>
      </p:sp>
      <p:sp>
        <p:nvSpPr>
          <p:cNvPr id="407" name="Google Shape;407;p7"/>
          <p:cNvSpPr/>
          <p:nvPr/>
        </p:nvSpPr>
        <p:spPr>
          <a:xfrm>
            <a:off x="3057441" y="4149908"/>
            <a:ext cx="1438263" cy="27001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User flows</a:t>
            </a:r>
            <a:endParaRPr sz="850" b="0" i="0" u="none" strike="noStrike" cap="none">
              <a:solidFill>
                <a:srgbClr val="000000"/>
              </a:solidFill>
              <a:latin typeface="Source Sans Pro"/>
              <a:ea typeface="Source Sans Pro"/>
              <a:cs typeface="Source Sans Pro"/>
              <a:sym typeface="Source Sans Pro"/>
            </a:endParaRPr>
          </a:p>
        </p:txBody>
      </p:sp>
      <p:sp>
        <p:nvSpPr>
          <p:cNvPr id="408" name="Google Shape;408;p7"/>
          <p:cNvSpPr/>
          <p:nvPr/>
        </p:nvSpPr>
        <p:spPr>
          <a:xfrm>
            <a:off x="2400627" y="3387711"/>
            <a:ext cx="871897" cy="43971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Testing prep</a:t>
            </a:r>
            <a:endParaRPr sz="850" b="0" i="0" u="none" strike="noStrike" cap="none">
              <a:solidFill>
                <a:srgbClr val="FDFFFD"/>
              </a:solidFill>
              <a:latin typeface="Source Sans Pro"/>
              <a:ea typeface="Source Sans Pro"/>
              <a:cs typeface="Source Sans Pro"/>
              <a:sym typeface="Source Sans Pro"/>
            </a:endParaRPr>
          </a:p>
        </p:txBody>
      </p:sp>
      <p:sp>
        <p:nvSpPr>
          <p:cNvPr id="409" name="Google Shape;409;p7"/>
          <p:cNvSpPr/>
          <p:nvPr/>
        </p:nvSpPr>
        <p:spPr>
          <a:xfrm>
            <a:off x="5940142" y="3400677"/>
            <a:ext cx="686323" cy="43971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Testing prep &amp; recruiting</a:t>
            </a:r>
            <a:endParaRPr sz="850" b="0" i="0" u="none" strike="noStrike" cap="none">
              <a:solidFill>
                <a:srgbClr val="FDFFFD"/>
              </a:solidFill>
              <a:latin typeface="Source Sans Pro"/>
              <a:ea typeface="Source Sans Pro"/>
              <a:cs typeface="Source Sans Pro"/>
              <a:sym typeface="Source Sans Pro"/>
            </a:endParaRPr>
          </a:p>
        </p:txBody>
      </p:sp>
      <p:sp>
        <p:nvSpPr>
          <p:cNvPr id="410" name="Google Shape;410;p7"/>
          <p:cNvSpPr/>
          <p:nvPr/>
        </p:nvSpPr>
        <p:spPr>
          <a:xfrm>
            <a:off x="4545580" y="3850718"/>
            <a:ext cx="2084815" cy="269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Design iterations</a:t>
            </a:r>
            <a:endParaRPr sz="850" b="0" i="0" u="none" strike="noStrike" cap="none">
              <a:solidFill>
                <a:srgbClr val="000000"/>
              </a:solidFill>
              <a:latin typeface="Source Sans Pro"/>
              <a:ea typeface="Source Sans Pro"/>
              <a:cs typeface="Source Sans Pro"/>
              <a:sym typeface="Source Sans Pro"/>
            </a:endParaRPr>
          </a:p>
        </p:txBody>
      </p:sp>
      <p:sp>
        <p:nvSpPr>
          <p:cNvPr id="411" name="Google Shape;411;p7"/>
          <p:cNvSpPr/>
          <p:nvPr/>
        </p:nvSpPr>
        <p:spPr>
          <a:xfrm>
            <a:off x="1467640" y="2662171"/>
            <a:ext cx="906977" cy="32566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PIV Onboarding</a:t>
            </a:r>
            <a:endParaRPr sz="850" b="0" i="0" u="none" strike="noStrike" cap="none">
              <a:solidFill>
                <a:srgbClr val="000000"/>
              </a:solidFill>
              <a:latin typeface="Source Sans Pro"/>
              <a:ea typeface="Source Sans Pro"/>
              <a:cs typeface="Source Sans Pro"/>
              <a:sym typeface="Source Sans Pro"/>
            </a:endParaRPr>
          </a:p>
        </p:txBody>
      </p:sp>
      <p:sp>
        <p:nvSpPr>
          <p:cNvPr id="412" name="Google Shape;412;p7"/>
          <p:cNvSpPr/>
          <p:nvPr/>
        </p:nvSpPr>
        <p:spPr>
          <a:xfrm>
            <a:off x="2418751" y="3850614"/>
            <a:ext cx="2076955" cy="269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Wireframes &amp; Design</a:t>
            </a:r>
            <a:endParaRPr sz="850" b="0" i="0" u="none" strike="noStrike" cap="none">
              <a:solidFill>
                <a:srgbClr val="000000"/>
              </a:solidFill>
              <a:latin typeface="Source Sans Pro"/>
              <a:ea typeface="Source Sans Pro"/>
              <a:cs typeface="Source Sans Pro"/>
              <a:sym typeface="Source Sans Pro"/>
            </a:endParaRPr>
          </a:p>
        </p:txBody>
      </p:sp>
      <p:sp>
        <p:nvSpPr>
          <p:cNvPr id="413" name="Google Shape;413;p7"/>
          <p:cNvSpPr/>
          <p:nvPr/>
        </p:nvSpPr>
        <p:spPr>
          <a:xfrm>
            <a:off x="6668486" y="3850614"/>
            <a:ext cx="2084815" cy="268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Design iterations</a:t>
            </a:r>
            <a:endParaRPr sz="850" b="0" i="0" u="none" strike="noStrike" cap="none">
              <a:solidFill>
                <a:srgbClr val="FDFFFD"/>
              </a:solidFill>
              <a:latin typeface="Source Sans Pro"/>
              <a:ea typeface="Source Sans Pro"/>
              <a:cs typeface="Source Sans Pro"/>
              <a:sym typeface="Source Sans Pro"/>
            </a:endParaRPr>
          </a:p>
        </p:txBody>
      </p:sp>
      <p:sp>
        <p:nvSpPr>
          <p:cNvPr id="414" name="Google Shape;414;p7"/>
          <p:cNvSpPr/>
          <p:nvPr/>
        </p:nvSpPr>
        <p:spPr>
          <a:xfrm>
            <a:off x="10745707" y="3381617"/>
            <a:ext cx="1026387" cy="43971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Create post-MVP design refinements</a:t>
            </a:r>
            <a:endParaRPr sz="850" b="0" i="0" u="none" strike="noStrike" cap="none">
              <a:solidFill>
                <a:srgbClr val="FDFFFD"/>
              </a:solidFill>
              <a:latin typeface="Source Sans Pro"/>
              <a:ea typeface="Source Sans Pro"/>
              <a:cs typeface="Source Sans Pro"/>
              <a:sym typeface="Source Sans Pro"/>
            </a:endParaRPr>
          </a:p>
        </p:txBody>
      </p:sp>
      <p:sp>
        <p:nvSpPr>
          <p:cNvPr id="415" name="Google Shape;415;p7"/>
          <p:cNvSpPr/>
          <p:nvPr/>
        </p:nvSpPr>
        <p:spPr>
          <a:xfrm>
            <a:off x="8792328" y="3850626"/>
            <a:ext cx="1925293" cy="268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Design QA</a:t>
            </a:r>
            <a:endParaRPr sz="850" b="0" i="0" u="none" strike="noStrike" cap="none">
              <a:solidFill>
                <a:srgbClr val="FDFFFD"/>
              </a:solidFill>
              <a:latin typeface="Source Sans Pro"/>
              <a:ea typeface="Source Sans Pro"/>
              <a:cs typeface="Source Sans Pro"/>
              <a:sym typeface="Source Sans Pro"/>
            </a:endParaRPr>
          </a:p>
        </p:txBody>
      </p:sp>
      <p:sp>
        <p:nvSpPr>
          <p:cNvPr id="416" name="Google Shape;416;p7"/>
          <p:cNvSpPr txBox="1"/>
          <p:nvPr/>
        </p:nvSpPr>
        <p:spPr>
          <a:xfrm>
            <a:off x="11366321" y="5683327"/>
            <a:ext cx="498477" cy="276999"/>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MVP Launch</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17" name="Google Shape;417;p7"/>
          <p:cNvSpPr/>
          <p:nvPr/>
        </p:nvSpPr>
        <p:spPr>
          <a:xfrm>
            <a:off x="11645342" y="5390388"/>
            <a:ext cx="219456" cy="22354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418" name="Google Shape;418;p7"/>
          <p:cNvCxnSpPr/>
          <p:nvPr/>
        </p:nvCxnSpPr>
        <p:spPr>
          <a:xfrm>
            <a:off x="1467640" y="1758481"/>
            <a:ext cx="906977" cy="0"/>
          </a:xfrm>
          <a:prstGeom prst="straightConnector1">
            <a:avLst/>
          </a:prstGeom>
          <a:noFill/>
          <a:ln w="12700" cap="flat" cmpd="sng">
            <a:solidFill>
              <a:schemeClr val="dk1"/>
            </a:solidFill>
            <a:prstDash val="solid"/>
            <a:round/>
            <a:headEnd type="none" w="sm" len="sm"/>
            <a:tailEnd type="none" w="sm" len="sm"/>
          </a:ln>
        </p:spPr>
      </p:cxnSp>
      <p:cxnSp>
        <p:nvCxnSpPr>
          <p:cNvPr id="419" name="Google Shape;419;p7"/>
          <p:cNvCxnSpPr/>
          <p:nvPr/>
        </p:nvCxnSpPr>
        <p:spPr>
          <a:xfrm>
            <a:off x="2418751" y="1758481"/>
            <a:ext cx="2076955" cy="0"/>
          </a:xfrm>
          <a:prstGeom prst="straightConnector1">
            <a:avLst/>
          </a:prstGeom>
          <a:noFill/>
          <a:ln w="12700" cap="flat" cmpd="sng">
            <a:solidFill>
              <a:schemeClr val="dk1"/>
            </a:solidFill>
            <a:prstDash val="solid"/>
            <a:round/>
            <a:headEnd type="none" w="sm" len="sm"/>
            <a:tailEnd type="none" w="sm" len="sm"/>
          </a:ln>
        </p:spPr>
      </p:cxnSp>
      <p:cxnSp>
        <p:nvCxnSpPr>
          <p:cNvPr id="420" name="Google Shape;420;p7"/>
          <p:cNvCxnSpPr/>
          <p:nvPr/>
        </p:nvCxnSpPr>
        <p:spPr>
          <a:xfrm>
            <a:off x="4545580"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421" name="Google Shape;421;p7"/>
          <p:cNvCxnSpPr/>
          <p:nvPr/>
        </p:nvCxnSpPr>
        <p:spPr>
          <a:xfrm>
            <a:off x="6668486"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422" name="Google Shape;422;p7"/>
          <p:cNvCxnSpPr/>
          <p:nvPr/>
        </p:nvCxnSpPr>
        <p:spPr>
          <a:xfrm>
            <a:off x="8792328" y="1758481"/>
            <a:ext cx="1925293" cy="0"/>
          </a:xfrm>
          <a:prstGeom prst="straightConnector1">
            <a:avLst/>
          </a:prstGeom>
          <a:noFill/>
          <a:ln w="12700" cap="flat" cmpd="sng">
            <a:solidFill>
              <a:schemeClr val="dk1"/>
            </a:solidFill>
            <a:prstDash val="solid"/>
            <a:round/>
            <a:headEnd type="none" w="sm" len="sm"/>
            <a:tailEnd type="none" w="sm" len="sm"/>
          </a:ln>
        </p:spPr>
      </p:cxnSp>
      <p:cxnSp>
        <p:nvCxnSpPr>
          <p:cNvPr id="423" name="Google Shape;423;p7"/>
          <p:cNvCxnSpPr/>
          <p:nvPr/>
        </p:nvCxnSpPr>
        <p:spPr>
          <a:xfrm>
            <a:off x="10756836" y="1758481"/>
            <a:ext cx="1016064" cy="0"/>
          </a:xfrm>
          <a:prstGeom prst="straightConnector1">
            <a:avLst/>
          </a:prstGeom>
          <a:noFill/>
          <a:ln w="12700" cap="flat" cmpd="sng">
            <a:solidFill>
              <a:schemeClr val="dk1"/>
            </a:solidFill>
            <a:prstDash val="solid"/>
            <a:round/>
            <a:headEnd type="none" w="sm" len="sm"/>
            <a:tailEnd type="none" w="sm" len="sm"/>
          </a:ln>
        </p:spPr>
      </p:cxnSp>
      <p:pic>
        <p:nvPicPr>
          <p:cNvPr id="424" name="Google Shape;424;p7"/>
          <p:cNvPicPr preferRelativeResize="0"/>
          <p:nvPr/>
        </p:nvPicPr>
        <p:blipFill rotWithShape="1">
          <a:blip r:embed="rId5">
            <a:alphaModFix/>
          </a:blip>
          <a:srcRect/>
          <a:stretch/>
        </p:blipFill>
        <p:spPr>
          <a:xfrm>
            <a:off x="432433" y="4832132"/>
            <a:ext cx="265176" cy="265176"/>
          </a:xfrm>
          <a:prstGeom prst="rect">
            <a:avLst/>
          </a:prstGeom>
          <a:noFill/>
          <a:ln>
            <a:noFill/>
          </a:ln>
        </p:spPr>
      </p:pic>
      <p:cxnSp>
        <p:nvCxnSpPr>
          <p:cNvPr id="425" name="Google Shape;425;p7"/>
          <p:cNvCxnSpPr/>
          <p:nvPr/>
        </p:nvCxnSpPr>
        <p:spPr>
          <a:xfrm>
            <a:off x="432433" y="5219016"/>
            <a:ext cx="11340467" cy="0"/>
          </a:xfrm>
          <a:prstGeom prst="straightConnector1">
            <a:avLst/>
          </a:prstGeom>
          <a:noFill/>
          <a:ln w="9525" cap="flat" cmpd="sng">
            <a:solidFill>
              <a:srgbClr val="747C74"/>
            </a:solidFill>
            <a:prstDash val="solid"/>
            <a:round/>
            <a:headEnd type="none" w="sm" len="sm"/>
            <a:tailEnd type="none" w="sm" len="sm"/>
          </a:ln>
        </p:spPr>
      </p:cxnSp>
      <p:sp>
        <p:nvSpPr>
          <p:cNvPr id="426" name="Google Shape;426;p7"/>
          <p:cNvSpPr/>
          <p:nvPr/>
        </p:nvSpPr>
        <p:spPr>
          <a:xfrm>
            <a:off x="432434" y="533138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427" name="Google Shape;427;p7"/>
          <p:cNvPicPr preferRelativeResize="0"/>
          <p:nvPr/>
        </p:nvPicPr>
        <p:blipFill rotWithShape="1">
          <a:blip r:embed="rId6">
            <a:alphaModFix/>
          </a:blip>
          <a:srcRect/>
          <a:stretch/>
        </p:blipFill>
        <p:spPr>
          <a:xfrm>
            <a:off x="432433" y="5656190"/>
            <a:ext cx="265176" cy="265176"/>
          </a:xfrm>
          <a:prstGeom prst="rect">
            <a:avLst/>
          </a:prstGeom>
          <a:noFill/>
          <a:ln>
            <a:noFill/>
          </a:ln>
        </p:spPr>
      </p:pic>
      <p:sp>
        <p:nvSpPr>
          <p:cNvPr id="428" name="Google Shape;428;p7"/>
          <p:cNvSpPr txBox="1"/>
          <p:nvPr/>
        </p:nvSpPr>
        <p:spPr>
          <a:xfrm>
            <a:off x="2409497" y="5268061"/>
            <a:ext cx="495673"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Kickoff</a:t>
            </a:r>
            <a:endParaRPr sz="900" b="0" i="0" u="none" strike="noStrike" cap="none">
              <a:solidFill>
                <a:srgbClr val="202120"/>
              </a:solidFill>
              <a:latin typeface="PT Serif"/>
              <a:ea typeface="PT Serif"/>
              <a:cs typeface="PT Serif"/>
              <a:sym typeface="PT Serif"/>
            </a:endParaRPr>
          </a:p>
        </p:txBody>
      </p:sp>
      <p:sp>
        <p:nvSpPr>
          <p:cNvPr id="429" name="Google Shape;429;p7"/>
          <p:cNvSpPr/>
          <p:nvPr/>
        </p:nvSpPr>
        <p:spPr>
          <a:xfrm>
            <a:off x="2555323" y="5420068"/>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30" name="Google Shape;430;p7"/>
          <p:cNvSpPr txBox="1"/>
          <p:nvPr/>
        </p:nvSpPr>
        <p:spPr>
          <a:xfrm>
            <a:off x="9151379" y="5731416"/>
            <a:ext cx="961271"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Staging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31" name="Google Shape;431;p7"/>
          <p:cNvSpPr/>
          <p:nvPr/>
        </p:nvSpPr>
        <p:spPr>
          <a:xfrm>
            <a:off x="9431987" y="5467998"/>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32" name="Google Shape;432;p7"/>
          <p:cNvSpPr txBox="1"/>
          <p:nvPr/>
        </p:nvSpPr>
        <p:spPr>
          <a:xfrm>
            <a:off x="814717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33" name="Google Shape;433;p7"/>
          <p:cNvSpPr txBox="1"/>
          <p:nvPr/>
        </p:nvSpPr>
        <p:spPr>
          <a:xfrm>
            <a:off x="814717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34" name="Google Shape;434;p7"/>
          <p:cNvSpPr txBox="1"/>
          <p:nvPr/>
        </p:nvSpPr>
        <p:spPr>
          <a:xfrm>
            <a:off x="2710559" y="5683484"/>
            <a:ext cx="573617"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35" name="Google Shape;435;p7"/>
          <p:cNvSpPr/>
          <p:nvPr/>
        </p:nvSpPr>
        <p:spPr>
          <a:xfrm>
            <a:off x="2702432" y="5420068"/>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36" name="Google Shape;436;p7"/>
          <p:cNvSpPr txBox="1"/>
          <p:nvPr/>
        </p:nvSpPr>
        <p:spPr>
          <a:xfrm>
            <a:off x="9072399" y="5944792"/>
            <a:ext cx="71644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Contact Center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37" name="Google Shape;437;p7"/>
          <p:cNvSpPr/>
          <p:nvPr/>
        </p:nvSpPr>
        <p:spPr>
          <a:xfrm>
            <a:off x="8368127" y="5291254"/>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38" name="Google Shape;438;p7"/>
          <p:cNvSpPr txBox="1"/>
          <p:nvPr/>
        </p:nvSpPr>
        <p:spPr>
          <a:xfrm>
            <a:off x="3688817" y="5683328"/>
            <a:ext cx="648407" cy="276999"/>
          </a:xfrm>
          <a:prstGeom prst="rect">
            <a:avLst/>
          </a:prstGeom>
          <a:solidFill>
            <a:srgbClr val="F2F2F2"/>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Design Intent</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39" name="Google Shape;439;p7"/>
          <p:cNvSpPr/>
          <p:nvPr/>
        </p:nvSpPr>
        <p:spPr>
          <a:xfrm>
            <a:off x="3644357" y="5420068"/>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0" name="Google Shape;440;p7"/>
          <p:cNvSpPr txBox="1"/>
          <p:nvPr/>
        </p:nvSpPr>
        <p:spPr>
          <a:xfrm>
            <a:off x="7526187" y="5341612"/>
            <a:ext cx="833806"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Midpoint Review </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41" name="Google Shape;441;p7"/>
          <p:cNvSpPr/>
          <p:nvPr/>
        </p:nvSpPr>
        <p:spPr>
          <a:xfrm>
            <a:off x="8854321" y="5873133"/>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2" name="Google Shape;442;p7"/>
          <p:cNvSpPr txBox="1"/>
          <p:nvPr/>
        </p:nvSpPr>
        <p:spPr>
          <a:xfrm>
            <a:off x="6012751" y="5720822"/>
            <a:ext cx="871131"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 #2 (wireframes)</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43" name="Google Shape;443;p7"/>
          <p:cNvSpPr/>
          <p:nvPr/>
        </p:nvSpPr>
        <p:spPr>
          <a:xfrm>
            <a:off x="6220090" y="5454145"/>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4" name="Google Shape;444;p7"/>
          <p:cNvSpPr txBox="1"/>
          <p:nvPr/>
        </p:nvSpPr>
        <p:spPr>
          <a:xfrm>
            <a:off x="8208733" y="5532292"/>
            <a:ext cx="79537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Privacy &amp; Security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45" name="Google Shape;445;p7"/>
          <p:cNvSpPr/>
          <p:nvPr/>
        </p:nvSpPr>
        <p:spPr>
          <a:xfrm>
            <a:off x="8844060" y="5496268"/>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6" name="Google Shape;446;p7"/>
          <p:cNvSpPr txBox="1"/>
          <p:nvPr/>
        </p:nvSpPr>
        <p:spPr>
          <a:xfrm>
            <a:off x="9384786" y="5322029"/>
            <a:ext cx="108491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Analytics Review</a:t>
            </a:r>
            <a:endParaRPr sz="900" b="0" i="0" u="none" strike="noStrike" cap="none">
              <a:solidFill>
                <a:srgbClr val="202120"/>
              </a:solidFill>
              <a:latin typeface="PT Serif"/>
              <a:ea typeface="PT Serif"/>
              <a:cs typeface="PT Serif"/>
              <a:sym typeface="PT Serif"/>
            </a:endParaRPr>
          </a:p>
        </p:txBody>
      </p:sp>
      <p:sp>
        <p:nvSpPr>
          <p:cNvPr id="447" name="Google Shape;447;p7"/>
          <p:cNvSpPr/>
          <p:nvPr/>
        </p:nvSpPr>
        <p:spPr>
          <a:xfrm>
            <a:off x="9106205" y="5456743"/>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53" name="Google Shape;453;p7"/>
          <p:cNvSpPr txBox="1"/>
          <p:nvPr/>
        </p:nvSpPr>
        <p:spPr>
          <a:xfrm>
            <a:off x="417603" y="6234973"/>
            <a:ext cx="6360593" cy="283154"/>
          </a:xfrm>
          <a:prstGeom prst="rect">
            <a:avLst/>
          </a:prstGeom>
          <a:noFill/>
          <a:ln>
            <a:noFill/>
          </a:ln>
        </p:spPr>
        <p:txBody>
          <a:bodyPr spcFirstLastPara="1" wrap="square" lIns="0" tIns="0" rIns="0" bIns="0" anchor="t" anchorCtr="0">
            <a:spAutoFit/>
          </a:bodyPr>
          <a:lstStyle/>
          <a:p>
            <a:pPr>
              <a:lnSpc>
                <a:spcPct val="115000"/>
              </a:lnSpc>
              <a:buClr>
                <a:srgbClr val="434343"/>
              </a:buClr>
              <a:buSzPts val="1800"/>
            </a:pPr>
            <a:r>
              <a:rPr lang="en-US" sz="800" b="0" i="0" u="none" strike="noStrike" cap="none">
                <a:solidFill>
                  <a:srgbClr val="434343"/>
                </a:solidFill>
                <a:latin typeface="PT Serif"/>
                <a:ea typeface="PT Serif"/>
                <a:cs typeface="PT Serif"/>
                <a:sym typeface="PT Serif"/>
              </a:rPr>
              <a:t>*Does not show post-MVP Validate phase meetings in Collaboration Cycle, such as Full Accessibility Audit and Post-Launch Check In</a:t>
            </a:r>
            <a:r>
              <a:rPr lang="en-US" sz="800">
                <a:solidFill>
                  <a:srgbClr val="434343"/>
                </a:solidFill>
                <a:latin typeface="PT Serif"/>
                <a:ea typeface="PT Serif"/>
                <a:cs typeface="PT Serif"/>
                <a:sym typeface="PT Serif"/>
              </a:rPr>
              <a:t>; Contact Center Review adjusted to 3 weeks before launch as approved by Jason Woodman</a:t>
            </a:r>
            <a:endParaRPr lang="en-US" sz="800" b="0" i="0" u="none" strike="noStrike" cap="none">
              <a:solidFill>
                <a:srgbClr val="434343"/>
              </a:solidFill>
              <a:latin typeface="PT Serif"/>
            </a:endParaRPr>
          </a:p>
        </p:txBody>
      </p:sp>
      <p:sp>
        <p:nvSpPr>
          <p:cNvPr id="454" name="Google Shape;454;p7"/>
          <p:cNvSpPr txBox="1"/>
          <p:nvPr/>
        </p:nvSpPr>
        <p:spPr>
          <a:xfrm>
            <a:off x="7003197" y="5940459"/>
            <a:ext cx="64236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Content &amp; IA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55" name="Google Shape;455;p7"/>
          <p:cNvSpPr/>
          <p:nvPr/>
        </p:nvSpPr>
        <p:spPr>
          <a:xfrm>
            <a:off x="7020020" y="5640718"/>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115" name="Google Shape;405;p7">
            <a:extLst>
              <a:ext uri="{FF2B5EF4-FFF2-40B4-BE49-F238E27FC236}">
                <a16:creationId xmlns:a16="http://schemas.microsoft.com/office/drawing/2014/main" id="{E1B09134-0372-4CAF-82C4-955305B67393}"/>
              </a:ext>
            </a:extLst>
          </p:cNvPr>
          <p:cNvSpPr/>
          <p:nvPr/>
        </p:nvSpPr>
        <p:spPr>
          <a:xfrm>
            <a:off x="9915856" y="4830712"/>
            <a:ext cx="827740" cy="375689"/>
          </a:xfrm>
          <a:prstGeom prst="rect">
            <a:avLst/>
          </a:prstGeom>
          <a:solidFill>
            <a:schemeClr val="accent6"/>
          </a:solidFill>
          <a:ln w="38100" cap="flat" cmpd="sng">
            <a:noFill/>
            <a:prstDash val="solid"/>
            <a:round/>
            <a:headEnd type="none" w="sm" len="sm"/>
            <a:tailEnd type="none" w="sm" len="sm"/>
          </a:ln>
        </p:spPr>
        <p:txBody>
          <a:bodyPr spcFirstLastPara="1" wrap="square" lIns="0" tIns="91440" rIns="0" bIns="60925" anchor="ctr" anchorCtr="0">
            <a:noAutofit/>
          </a:bodyPr>
          <a:lstStyle/>
          <a:p>
            <a:pPr algn="ctr">
              <a:buClr>
                <a:srgbClr val="FDFFFD"/>
              </a:buClr>
              <a:buSzPts val="900"/>
            </a:pPr>
            <a:r>
              <a:rPr lang="en-US" sz="850" b="0" i="0" u="none" strike="noStrike" cap="none">
                <a:solidFill>
                  <a:schemeClr val="accent1"/>
                </a:solidFill>
                <a:latin typeface="Source Sans Pro"/>
                <a:ea typeface="Source Sans Pro"/>
                <a:cs typeface="Source Sans Pro"/>
                <a:sym typeface="Source Sans Pro"/>
              </a:rPr>
              <a:t>UAT</a:t>
            </a:r>
            <a:r>
              <a:rPr lang="en-US" sz="850">
                <a:solidFill>
                  <a:schemeClr val="accent1"/>
                </a:solidFill>
                <a:latin typeface="Source Sans Pro"/>
                <a:ea typeface="Source Sans Pro"/>
                <a:cs typeface="Source Sans Pro"/>
                <a:sym typeface="Source Sans Pro"/>
              </a:rPr>
              <a:t> with Call Center</a:t>
            </a:r>
            <a:endParaRPr lang="en-US" sz="850" b="0" i="0" u="none" strike="noStrike" cap="none">
              <a:solidFill>
                <a:schemeClr val="accent1"/>
              </a:solidFill>
              <a:latin typeface="Source Sans Pro"/>
              <a:ea typeface="Source Sans Pro"/>
              <a:cs typeface="Source Sans Pro"/>
              <a:sym typeface="Source Sans Pro"/>
            </a:endParaRPr>
          </a:p>
        </p:txBody>
      </p:sp>
      <p:sp>
        <p:nvSpPr>
          <p:cNvPr id="116" name="Google Shape;770;p22">
            <a:extLst>
              <a:ext uri="{FF2B5EF4-FFF2-40B4-BE49-F238E27FC236}">
                <a16:creationId xmlns:a16="http://schemas.microsoft.com/office/drawing/2014/main" id="{473E579E-3692-41BD-8D3D-A49F032BB7D1}"/>
              </a:ext>
            </a:extLst>
          </p:cNvPr>
          <p:cNvSpPr/>
          <p:nvPr/>
        </p:nvSpPr>
        <p:spPr>
          <a:xfrm>
            <a:off x="8754227" y="2889881"/>
            <a:ext cx="1958958" cy="397280"/>
          </a:xfrm>
          <a:prstGeom prst="rect">
            <a:avLst/>
          </a:prstGeom>
          <a:solidFill>
            <a:schemeClr val="accent1"/>
          </a:solidFill>
          <a:ln w="28575" cap="flat" cmpd="sng">
            <a:noFill/>
            <a:prstDash val="solid"/>
            <a:round/>
            <a:headEnd type="none" w="sm" len="sm"/>
            <a:tailEnd type="none" w="sm" len="sm"/>
          </a:ln>
        </p:spPr>
        <p:txBody>
          <a:bodyPr spcFirstLastPara="1" wrap="square" lIns="91425" tIns="60925" rIns="60950" bIns="60925" anchor="ctr" anchorCtr="0">
            <a:noAutofit/>
          </a:bodyPr>
          <a:lstStyle/>
          <a:p>
            <a:r>
              <a:rPr lang="en-US" sz="850">
                <a:solidFill>
                  <a:srgbClr val="FDFFFD"/>
                </a:solidFill>
                <a:latin typeface="Source Sans Pro"/>
                <a:ea typeface="Source Sans Pro"/>
                <a:sym typeface="Source Sans Pro"/>
              </a:rPr>
              <a:t>Legal Review</a:t>
            </a:r>
            <a:endParaRPr lang="en-US"/>
          </a:p>
        </p:txBody>
      </p:sp>
      <p:grpSp>
        <p:nvGrpSpPr>
          <p:cNvPr id="118" name="Google Shape;717;p22">
            <a:extLst>
              <a:ext uri="{FF2B5EF4-FFF2-40B4-BE49-F238E27FC236}">
                <a16:creationId xmlns:a16="http://schemas.microsoft.com/office/drawing/2014/main" id="{275CF833-F3B3-45B1-9DDC-1A138C1A7119}"/>
              </a:ext>
            </a:extLst>
          </p:cNvPr>
          <p:cNvGrpSpPr/>
          <p:nvPr/>
        </p:nvGrpSpPr>
        <p:grpSpPr>
          <a:xfrm>
            <a:off x="8961633" y="670860"/>
            <a:ext cx="2871358" cy="431734"/>
            <a:chOff x="8363380" y="969519"/>
            <a:chExt cx="2871358" cy="431734"/>
          </a:xfrm>
        </p:grpSpPr>
        <p:sp>
          <p:nvSpPr>
            <p:cNvPr id="122" name="Google Shape;718;p22">
              <a:extLst>
                <a:ext uri="{FF2B5EF4-FFF2-40B4-BE49-F238E27FC236}">
                  <a16:creationId xmlns:a16="http://schemas.microsoft.com/office/drawing/2014/main" id="{09CCFE8E-CA5C-4EA3-ADD4-17C6D9C20CBE}"/>
                </a:ext>
              </a:extLst>
            </p:cNvPr>
            <p:cNvSpPr/>
            <p:nvPr/>
          </p:nvSpPr>
          <p:spPr>
            <a:xfrm>
              <a:off x="10598367" y="975869"/>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3" name="Google Shape;719;p22">
              <a:extLst>
                <a:ext uri="{FF2B5EF4-FFF2-40B4-BE49-F238E27FC236}">
                  <a16:creationId xmlns:a16="http://schemas.microsoft.com/office/drawing/2014/main" id="{395357FF-C494-4F5A-BC17-43D9D2B48AF7}"/>
                </a:ext>
              </a:extLst>
            </p:cNvPr>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4" name="Google Shape;720;p22">
              <a:extLst>
                <a:ext uri="{FF2B5EF4-FFF2-40B4-BE49-F238E27FC236}">
                  <a16:creationId xmlns:a16="http://schemas.microsoft.com/office/drawing/2014/main" id="{3927D24C-3D9A-49E6-98C6-9726B7661B81}"/>
                </a:ext>
              </a:extLst>
            </p:cNvPr>
            <p:cNvSpPr/>
            <p:nvPr/>
          </p:nvSpPr>
          <p:spPr>
            <a:xfrm>
              <a:off x="8363380" y="969519"/>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5" name="Google Shape;721;p22">
              <a:extLst>
                <a:ext uri="{FF2B5EF4-FFF2-40B4-BE49-F238E27FC236}">
                  <a16:creationId xmlns:a16="http://schemas.microsoft.com/office/drawing/2014/main" id="{3E514B59-F9C8-4C76-973B-1F2C3AB2226B}"/>
                </a:ext>
              </a:extLst>
            </p:cNvPr>
            <p:cNvSpPr txBox="1"/>
            <p:nvPr/>
          </p:nvSpPr>
          <p:spPr>
            <a:xfrm>
              <a:off x="8619944" y="1031921"/>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126" name="Google Shape;722;p22">
              <a:extLst>
                <a:ext uri="{FF2B5EF4-FFF2-40B4-BE49-F238E27FC236}">
                  <a16:creationId xmlns:a16="http://schemas.microsoft.com/office/drawing/2014/main" id="{0F88BD2B-0FA8-43BF-8E8B-04E1C76E136B}"/>
                </a:ext>
              </a:extLst>
            </p:cNvPr>
            <p:cNvSpPr txBox="1"/>
            <p:nvPr/>
          </p:nvSpPr>
          <p:spPr>
            <a:xfrm>
              <a:off x="10855095"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127" name="Google Shape;723;p22">
              <a:extLst>
                <a:ext uri="{FF2B5EF4-FFF2-40B4-BE49-F238E27FC236}">
                  <a16:creationId xmlns:a16="http://schemas.microsoft.com/office/drawing/2014/main" id="{67FB492E-3E2B-42BF-A310-0CE6E5448A0B}"/>
                </a:ext>
              </a:extLst>
            </p:cNvPr>
            <p:cNvSpPr txBox="1"/>
            <p:nvPr/>
          </p:nvSpPr>
          <p:spPr>
            <a:xfrm>
              <a:off x="9730852"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8"/>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3</a:t>
            </a:r>
            <a:endParaRPr/>
          </a:p>
        </p:txBody>
      </p:sp>
      <p:sp>
        <p:nvSpPr>
          <p:cNvPr id="461" name="Google Shape;461;p8"/>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3 DEMO</a:t>
            </a:r>
            <a:endParaRPr/>
          </a:p>
        </p:txBody>
      </p:sp>
      <p:sp>
        <p:nvSpPr>
          <p:cNvPr id="462" name="Google Shape;462;p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AE7A1E5-B23E-48F6-B40F-A8EC6017F6F3}"/>
              </a:ext>
            </a:extLst>
          </p:cNvPr>
          <p:cNvGraphicFramePr>
            <a:graphicFrameLocks noChangeAspect="1"/>
          </p:cNvGraphicFramePr>
          <p:nvPr>
            <p:custDataLst>
              <p:tags r:id="rId2"/>
            </p:custDataLst>
            <p:extLst>
              <p:ext uri="{D42A27DB-BD31-4B8C-83A1-F6EECF244321}">
                <p14:modId xmlns:p14="http://schemas.microsoft.com/office/powerpoint/2010/main" val="3752502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42"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AAE7A1E5-B23E-48F6-B40F-A8EC6017F6F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67" name="Google Shape;467;p9"/>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Agenda</a:t>
            </a:r>
            <a:endParaRPr/>
          </a:p>
        </p:txBody>
      </p:sp>
      <p:sp>
        <p:nvSpPr>
          <p:cNvPr id="468" name="Google Shape;468;p9"/>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9</a:t>
            </a:fld>
            <a:endParaRPr>
              <a:latin typeface="Source Sans Pro"/>
              <a:ea typeface="Source Sans Pro"/>
              <a:cs typeface="Source Sans Pro"/>
              <a:sym typeface="Source Sans Pro"/>
            </a:endParaRPr>
          </a:p>
        </p:txBody>
      </p:sp>
      <p:sp>
        <p:nvSpPr>
          <p:cNvPr id="470" name="Google Shape;470;p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Agenda</a:t>
            </a:r>
            <a:endParaRPr sz="1800" b="0" i="0" u="none" strike="noStrike" cap="none">
              <a:solidFill>
                <a:schemeClr val="dk1"/>
              </a:solidFill>
              <a:latin typeface="Calibri"/>
              <a:ea typeface="Calibri"/>
              <a:cs typeface="Calibri"/>
              <a:sym typeface="Calibri"/>
            </a:endParaRPr>
          </a:p>
        </p:txBody>
      </p:sp>
      <p:sp>
        <p:nvSpPr>
          <p:cNvPr id="471" name="Google Shape;471;p9"/>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03-08 Sprint 3 Demo</a:t>
            </a:r>
            <a:endParaRPr sz="1200" b="0" i="0" u="none" strike="noStrike" cap="none">
              <a:solidFill>
                <a:srgbClr val="747C74"/>
              </a:solidFill>
              <a:latin typeface="Calibri"/>
              <a:ea typeface="Calibri"/>
              <a:cs typeface="Calibri"/>
              <a:sym typeface="Calibri"/>
            </a:endParaRPr>
          </a:p>
        </p:txBody>
      </p:sp>
      <p:sp>
        <p:nvSpPr>
          <p:cNvPr id="472" name="Google Shape;472;p9"/>
          <p:cNvSpPr txBox="1"/>
          <p:nvPr/>
        </p:nvSpPr>
        <p:spPr>
          <a:xfrm>
            <a:off x="305872" y="1599897"/>
            <a:ext cx="2502264" cy="2182363"/>
          </a:xfrm>
          <a:prstGeom prst="rect">
            <a:avLst/>
          </a:prstGeom>
          <a:noFill/>
          <a:ln>
            <a:noFill/>
          </a:ln>
        </p:spPr>
        <p:txBody>
          <a:bodyPr spcFirstLastPara="1" wrap="square" lIns="91425" tIns="45700" rIns="91425" bIns="45700" anchor="t" anchorCtr="0">
            <a:normAutofit/>
          </a:bodyPr>
          <a:lstStyle/>
          <a:p>
            <a:pPr>
              <a:lnSpc>
                <a:spcPct val="115000"/>
              </a:lnSpc>
              <a:buClr>
                <a:schemeClr val="accent2"/>
              </a:buClr>
              <a:buSzPts val="1400"/>
            </a:pPr>
            <a:r>
              <a:rPr lang="en-US" sz="1400" b="0" i="0" u="none" strike="noStrike" cap="none">
                <a:solidFill>
                  <a:schemeClr val="accent2"/>
                </a:solidFill>
                <a:latin typeface="PT Serif"/>
                <a:ea typeface="PT Serif"/>
                <a:cs typeface="PT Serif"/>
                <a:sym typeface="PT Serif"/>
              </a:rPr>
              <a:t>Sprint Goal:</a:t>
            </a:r>
            <a:r>
              <a:rPr lang="en-US" sz="1400" b="0" i="0" u="none" strike="noStrike" cap="none">
                <a:solidFill>
                  <a:schemeClr val="dk2"/>
                </a:solidFill>
                <a:latin typeface="PT Serif"/>
                <a:ea typeface="PT Serif"/>
                <a:cs typeface="PT Serif"/>
                <a:sym typeface="PT Serif"/>
              </a:rPr>
              <a:t> For sprint 3 we </a:t>
            </a:r>
            <a:r>
              <a:rPr lang="en-US">
                <a:latin typeface="PT Serif"/>
              </a:rPr>
              <a:t>focused on beginning to</a:t>
            </a:r>
            <a:r>
              <a:rPr lang="en-US" sz="1400">
                <a:latin typeface="PT Serif"/>
              </a:rPr>
              <a:t> </a:t>
            </a:r>
            <a:r>
              <a:rPr lang="en-US">
                <a:latin typeface="PT Serif"/>
              </a:rPr>
              <a:t>build</a:t>
            </a:r>
            <a:r>
              <a:rPr lang="en-US" sz="1400">
                <a:latin typeface="PT Serif"/>
              </a:rPr>
              <a:t> out the PDF generation</a:t>
            </a:r>
            <a:r>
              <a:rPr lang="en-US">
                <a:latin typeface="PT Serif"/>
              </a:rPr>
              <a:t> on the front end and backend</a:t>
            </a:r>
            <a:r>
              <a:rPr lang="en-US" sz="1400">
                <a:latin typeface="PT Serif"/>
              </a:rPr>
              <a:t> and </a:t>
            </a:r>
            <a:r>
              <a:rPr lang="en-US">
                <a:latin typeface="PT Serif"/>
              </a:rPr>
              <a:t>conducted</a:t>
            </a:r>
            <a:r>
              <a:rPr lang="en-US" sz="1400">
                <a:latin typeface="PT Serif"/>
              </a:rPr>
              <a:t> a second round of testing</a:t>
            </a:r>
            <a:endParaRPr sz="1100" b="0" i="0" u="none" strike="noStrike" cap="none">
              <a:solidFill>
                <a:schemeClr val="dk2"/>
              </a:solidFill>
              <a:latin typeface="PT Serif"/>
              <a:sym typeface="Arial"/>
            </a:endParaRPr>
          </a:p>
        </p:txBody>
      </p:sp>
      <p:graphicFrame>
        <p:nvGraphicFramePr>
          <p:cNvPr id="488" name="Google Shape;488;p9"/>
          <p:cNvGraphicFramePr/>
          <p:nvPr>
            <p:extLst>
              <p:ext uri="{D42A27DB-BD31-4B8C-83A1-F6EECF244321}">
                <p14:modId xmlns:p14="http://schemas.microsoft.com/office/powerpoint/2010/main" val="3982346949"/>
              </p:ext>
            </p:extLst>
          </p:nvPr>
        </p:nvGraphicFramePr>
        <p:xfrm>
          <a:off x="3468497" y="4713874"/>
          <a:ext cx="8204957" cy="731510"/>
        </p:xfrm>
        <a:graphic>
          <a:graphicData uri="http://schemas.openxmlformats.org/drawingml/2006/table">
            <a:tbl>
              <a:tblPr firstRow="1" bandRow="1">
                <a:noFill/>
                <a:tableStyleId>{AC820A2F-F511-4E25-9DDC-E36724F9A483}</a:tableStyleId>
              </a:tblPr>
              <a:tblGrid>
                <a:gridCol w="113888">
                  <a:extLst>
                    <a:ext uri="{9D8B030D-6E8A-4147-A177-3AD203B41FA5}">
                      <a16:colId xmlns:a16="http://schemas.microsoft.com/office/drawing/2014/main" val="20000"/>
                    </a:ext>
                  </a:extLst>
                </a:gridCol>
                <a:gridCol w="8091069">
                  <a:extLst>
                    <a:ext uri="{9D8B030D-6E8A-4147-A177-3AD203B41FA5}">
                      <a16:colId xmlns:a16="http://schemas.microsoft.com/office/drawing/2014/main" val="20001"/>
                    </a:ext>
                  </a:extLst>
                </a:gridCol>
              </a:tblGrid>
              <a:tr h="555649">
                <a:tc>
                  <a:txBody>
                    <a:bodyPr/>
                    <a:lstStyle/>
                    <a:p>
                      <a:pPr marL="0" marR="0" lvl="0" indent="0" algn="l" rtl="0">
                        <a:spcBef>
                          <a:spcPts val="0"/>
                        </a:spcBef>
                        <a:spcAft>
                          <a:spcPts val="0"/>
                        </a:spcAft>
                        <a:buNone/>
                      </a:pPr>
                      <a:endParaRPr sz="1800"/>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We welcome all feedback! Feedback will be collectively reviewed and prioritized appropriately based on where it stacks against other stories in the backlog as well as technical feasibility.</a:t>
                      </a:r>
                      <a:endParaRPr sz="1200" b="0" i="0" u="none" strike="noStrike" cap="none">
                        <a:solidFill>
                          <a:schemeClr val="dk1"/>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sp>
        <p:nvSpPr>
          <p:cNvPr id="70" name="Google Shape;481;p9">
            <a:extLst>
              <a:ext uri="{FF2B5EF4-FFF2-40B4-BE49-F238E27FC236}">
                <a16:creationId xmlns:a16="http://schemas.microsoft.com/office/drawing/2014/main" id="{D9F2EC45-26E6-4998-9E38-BB5344D1351B}"/>
              </a:ext>
            </a:extLst>
          </p:cNvPr>
          <p:cNvSpPr txBox="1"/>
          <p:nvPr/>
        </p:nvSpPr>
        <p:spPr>
          <a:xfrm>
            <a:off x="4874524" y="2840221"/>
            <a:ext cx="5782216" cy="461665"/>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Font typeface="Calibri"/>
              <a:buAutoNum type="alphaUcPeriod"/>
            </a:pPr>
            <a:r>
              <a:rPr lang="en-US" sz="1000">
                <a:solidFill>
                  <a:schemeClr val="dk2"/>
                </a:solidFill>
                <a:latin typeface="PT Serif"/>
              </a:rPr>
              <a:t>Front end build: Logging in, understanding the form, and downloading the </a:t>
            </a:r>
            <a:r>
              <a:rPr lang="en-US" sz="1000">
                <a:solidFill>
                  <a:schemeClr val="dk2"/>
                </a:solidFill>
                <a:latin typeface="PT Serif"/>
                <a:sym typeface="PT Serif"/>
              </a:rPr>
              <a:t>form</a:t>
            </a:r>
            <a:endParaRPr lang="en-US" sz="1000">
              <a:solidFill>
                <a:schemeClr val="dk2"/>
              </a:solidFill>
              <a:latin typeface="PT Serif"/>
            </a:endParaRPr>
          </a:p>
          <a:p>
            <a:pPr marL="228600" indent="-228600">
              <a:spcBef>
                <a:spcPts val="600"/>
              </a:spcBef>
              <a:buClr>
                <a:srgbClr val="747C74"/>
              </a:buClr>
              <a:buSzPts val="1200"/>
              <a:buFont typeface="Calibri"/>
              <a:buAutoNum type="alphaUcPeriod"/>
            </a:pPr>
            <a:r>
              <a:rPr lang="en-US" sz="1000">
                <a:solidFill>
                  <a:schemeClr val="dk2"/>
                </a:solidFill>
                <a:latin typeface="PT Serif"/>
                <a:sym typeface="PT Serif"/>
              </a:rPr>
              <a:t>Backend build: POCs of data controller and script</a:t>
            </a:r>
            <a:endParaRPr lang="en-US" sz="1000">
              <a:solidFill>
                <a:schemeClr val="dk2"/>
              </a:solidFill>
              <a:ea typeface="PT Serif"/>
            </a:endParaRPr>
          </a:p>
        </p:txBody>
      </p:sp>
      <p:grpSp>
        <p:nvGrpSpPr>
          <p:cNvPr id="71" name="Group 70">
            <a:extLst>
              <a:ext uri="{FF2B5EF4-FFF2-40B4-BE49-F238E27FC236}">
                <a16:creationId xmlns:a16="http://schemas.microsoft.com/office/drawing/2014/main" id="{6AE99249-61B0-4010-A9C3-CCC1E2A6D758}"/>
              </a:ext>
            </a:extLst>
          </p:cNvPr>
          <p:cNvGrpSpPr/>
          <p:nvPr/>
        </p:nvGrpSpPr>
        <p:grpSpPr>
          <a:xfrm>
            <a:off x="3466896" y="3691191"/>
            <a:ext cx="1106250" cy="406001"/>
            <a:chOff x="3240398" y="1573764"/>
            <a:chExt cx="1106250" cy="406001"/>
          </a:xfrm>
        </p:grpSpPr>
        <p:sp>
          <p:nvSpPr>
            <p:cNvPr id="72" name="Google Shape;474;p9">
              <a:extLst>
                <a:ext uri="{FF2B5EF4-FFF2-40B4-BE49-F238E27FC236}">
                  <a16:creationId xmlns:a16="http://schemas.microsoft.com/office/drawing/2014/main" id="{D5C96F40-1821-472B-937D-A3A3238ECC48}"/>
                </a:ext>
              </a:extLst>
            </p:cNvPr>
            <p:cNvSpPr/>
            <p:nvPr/>
          </p:nvSpPr>
          <p:spPr>
            <a:xfrm>
              <a:off x="3240398" y="1576175"/>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a:solidFill>
                    <a:schemeClr val="bg1"/>
                  </a:solidFill>
                </a:rPr>
                <a:t>3</a:t>
              </a:r>
              <a:endParaRPr sz="1000" b="0" i="0" u="none" strike="noStrike" cap="none">
                <a:solidFill>
                  <a:schemeClr val="bg1"/>
                </a:solidFill>
                <a:latin typeface="Arial"/>
                <a:ea typeface="Arial"/>
                <a:cs typeface="Arial"/>
                <a:sym typeface="Arial"/>
              </a:endParaRPr>
            </a:p>
          </p:txBody>
        </p:sp>
        <p:sp>
          <p:nvSpPr>
            <p:cNvPr id="73" name="Google Shape;478;p9">
              <a:extLst>
                <a:ext uri="{FF2B5EF4-FFF2-40B4-BE49-F238E27FC236}">
                  <a16:creationId xmlns:a16="http://schemas.microsoft.com/office/drawing/2014/main" id="{A01F0CD4-3151-470D-98D7-45285C90FD04}"/>
                </a:ext>
              </a:extLst>
            </p:cNvPr>
            <p:cNvSpPr txBox="1"/>
            <p:nvPr/>
          </p:nvSpPr>
          <p:spPr>
            <a:xfrm>
              <a:off x="3532057" y="1573764"/>
              <a:ext cx="814591" cy="406001"/>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PRODUCT</a:t>
              </a:r>
              <a:endParaRPr lang="en-US"/>
            </a:p>
          </p:txBody>
        </p:sp>
      </p:grpSp>
      <p:sp>
        <p:nvSpPr>
          <p:cNvPr id="74" name="Google Shape;482;p9">
            <a:extLst>
              <a:ext uri="{FF2B5EF4-FFF2-40B4-BE49-F238E27FC236}">
                <a16:creationId xmlns:a16="http://schemas.microsoft.com/office/drawing/2014/main" id="{9D84CAA4-7689-4410-9CAF-2E9E3D3238C6}"/>
              </a:ext>
            </a:extLst>
          </p:cNvPr>
          <p:cNvSpPr txBox="1"/>
          <p:nvPr/>
        </p:nvSpPr>
        <p:spPr>
          <a:xfrm>
            <a:off x="4876954" y="3701730"/>
            <a:ext cx="6083811" cy="692497"/>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sz="1000">
                <a:solidFill>
                  <a:schemeClr val="dk2"/>
                </a:solidFill>
                <a:latin typeface="PT Serif"/>
                <a:ea typeface="PT Serif"/>
                <a:sym typeface="PT Serif"/>
              </a:rPr>
              <a:t>Start the product guide and product video for the Contact Center review</a:t>
            </a:r>
            <a:r>
              <a:rPr lang="en-US" sz="1000">
                <a:solidFill>
                  <a:schemeClr val="dk2"/>
                </a:solidFill>
                <a:latin typeface="PT Serif"/>
                <a:ea typeface="PT Serif"/>
                <a:cs typeface="PT Serif"/>
                <a:sym typeface="PT Serif"/>
              </a:rPr>
              <a:t> </a:t>
            </a:r>
            <a:endParaRPr lang="en-US" sz="1000">
              <a:solidFill>
                <a:schemeClr val="dk2"/>
              </a:solidFill>
            </a:endParaRPr>
          </a:p>
          <a:p>
            <a:pPr marL="228600" indent="-228600">
              <a:spcBef>
                <a:spcPts val="600"/>
              </a:spcBef>
              <a:buClr>
                <a:srgbClr val="747C74"/>
              </a:buClr>
              <a:buSzPts val="1200"/>
              <a:buAutoNum type="alphaUcPeriod"/>
            </a:pPr>
            <a:r>
              <a:rPr lang="en-US" sz="1000">
                <a:solidFill>
                  <a:schemeClr val="dk2"/>
                </a:solidFill>
                <a:latin typeface="PT Serif"/>
              </a:rPr>
              <a:t>Identify if generated PDF is accessible</a:t>
            </a:r>
          </a:p>
          <a:p>
            <a:pPr marL="228600" indent="-228600">
              <a:spcBef>
                <a:spcPts val="600"/>
              </a:spcBef>
              <a:buClr>
                <a:srgbClr val="747C74"/>
              </a:buClr>
              <a:buSzPts val="1200"/>
              <a:buAutoNum type="alphaUcPeriod"/>
            </a:pPr>
            <a:r>
              <a:rPr lang="en-US" sz="1000">
                <a:solidFill>
                  <a:schemeClr val="dk2"/>
                </a:solidFill>
                <a:latin typeface="PT Serif"/>
              </a:rPr>
              <a:t>Align on Opt-In path forward</a:t>
            </a:r>
          </a:p>
        </p:txBody>
      </p:sp>
      <p:grpSp>
        <p:nvGrpSpPr>
          <p:cNvPr id="75" name="Group 74">
            <a:extLst>
              <a:ext uri="{FF2B5EF4-FFF2-40B4-BE49-F238E27FC236}">
                <a16:creationId xmlns:a16="http://schemas.microsoft.com/office/drawing/2014/main" id="{2F4C0EEE-B2A5-4F5F-BA6D-5346F5BDD0C0}"/>
              </a:ext>
            </a:extLst>
          </p:cNvPr>
          <p:cNvGrpSpPr/>
          <p:nvPr/>
        </p:nvGrpSpPr>
        <p:grpSpPr>
          <a:xfrm>
            <a:off x="3470696" y="2850588"/>
            <a:ext cx="1161871" cy="297144"/>
            <a:chOff x="3262592" y="4241791"/>
            <a:chExt cx="1161871" cy="297144"/>
          </a:xfrm>
        </p:grpSpPr>
        <p:sp>
          <p:nvSpPr>
            <p:cNvPr id="76" name="Google Shape;475;p9">
              <a:extLst>
                <a:ext uri="{FF2B5EF4-FFF2-40B4-BE49-F238E27FC236}">
                  <a16:creationId xmlns:a16="http://schemas.microsoft.com/office/drawing/2014/main" id="{268B7FA2-6C97-4334-B410-4B8B13FCDB35}"/>
                </a:ext>
              </a:extLst>
            </p:cNvPr>
            <p:cNvSpPr txBox="1"/>
            <p:nvPr/>
          </p:nvSpPr>
          <p:spPr>
            <a:xfrm>
              <a:off x="3536983" y="4241791"/>
              <a:ext cx="887480" cy="297144"/>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TECH</a:t>
              </a:r>
              <a:endParaRPr lang="en-US"/>
            </a:p>
          </p:txBody>
        </p:sp>
        <p:sp>
          <p:nvSpPr>
            <p:cNvPr id="77" name="Google Shape;479;p9">
              <a:extLst>
                <a:ext uri="{FF2B5EF4-FFF2-40B4-BE49-F238E27FC236}">
                  <a16:creationId xmlns:a16="http://schemas.microsoft.com/office/drawing/2014/main" id="{319F3EB9-B9AB-47B5-935A-2E77E1103EA2}"/>
                </a:ext>
              </a:extLst>
            </p:cNvPr>
            <p:cNvSpPr/>
            <p:nvPr/>
          </p:nvSpPr>
          <p:spPr>
            <a:xfrm>
              <a:off x="3262592" y="4242802"/>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00" b="0" i="0" u="none" strike="noStrike" cap="none">
                  <a:solidFill>
                    <a:schemeClr val="bg1"/>
                  </a:solidFill>
                  <a:latin typeface="Arial"/>
                  <a:ea typeface="Arial"/>
                  <a:cs typeface="Arial"/>
                  <a:sym typeface="Arial"/>
                </a:rPr>
                <a:t>2</a:t>
              </a:r>
              <a:endParaRPr sz="1000" b="0" i="0" u="none" strike="noStrike" cap="none">
                <a:solidFill>
                  <a:schemeClr val="bg1"/>
                </a:solidFill>
                <a:latin typeface="Arial"/>
                <a:ea typeface="Arial"/>
                <a:cs typeface="Arial"/>
                <a:sym typeface="Arial"/>
              </a:endParaRPr>
            </a:p>
          </p:txBody>
        </p:sp>
      </p:grpSp>
      <p:grpSp>
        <p:nvGrpSpPr>
          <p:cNvPr id="78" name="Group 77">
            <a:extLst>
              <a:ext uri="{FF2B5EF4-FFF2-40B4-BE49-F238E27FC236}">
                <a16:creationId xmlns:a16="http://schemas.microsoft.com/office/drawing/2014/main" id="{F7502587-5DE6-406D-9E54-BB691FC4A86F}"/>
              </a:ext>
            </a:extLst>
          </p:cNvPr>
          <p:cNvGrpSpPr/>
          <p:nvPr/>
        </p:nvGrpSpPr>
        <p:grpSpPr>
          <a:xfrm>
            <a:off x="3442222" y="1830664"/>
            <a:ext cx="1155249" cy="406001"/>
            <a:chOff x="3247796" y="2994263"/>
            <a:chExt cx="1155249" cy="406001"/>
          </a:xfrm>
        </p:grpSpPr>
        <p:sp>
          <p:nvSpPr>
            <p:cNvPr id="79" name="Google Shape;477;p9">
              <a:extLst>
                <a:ext uri="{FF2B5EF4-FFF2-40B4-BE49-F238E27FC236}">
                  <a16:creationId xmlns:a16="http://schemas.microsoft.com/office/drawing/2014/main" id="{45BA4165-8BF6-4BD3-92B1-A3E8680CD879}"/>
                </a:ext>
              </a:extLst>
            </p:cNvPr>
            <p:cNvSpPr/>
            <p:nvPr/>
          </p:nvSpPr>
          <p:spPr>
            <a:xfrm>
              <a:off x="3247796" y="2996622"/>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00" b="0" i="0" u="none" strike="noStrike" cap="none">
                  <a:solidFill>
                    <a:schemeClr val="bg1"/>
                  </a:solidFill>
                  <a:latin typeface="Arial"/>
                  <a:ea typeface="Arial"/>
                  <a:cs typeface="Arial"/>
                  <a:sym typeface="Arial"/>
                </a:rPr>
                <a:t>1</a:t>
              </a:r>
              <a:endParaRPr sz="1000" b="0" i="0" u="none" strike="noStrike" cap="none">
                <a:solidFill>
                  <a:schemeClr val="bg1"/>
                </a:solidFill>
                <a:latin typeface="Arial"/>
                <a:ea typeface="Arial"/>
                <a:cs typeface="Arial"/>
                <a:sym typeface="Arial"/>
              </a:endParaRPr>
            </a:p>
          </p:txBody>
        </p:sp>
        <p:sp>
          <p:nvSpPr>
            <p:cNvPr id="80" name="Google Shape;480;p9">
              <a:extLst>
                <a:ext uri="{FF2B5EF4-FFF2-40B4-BE49-F238E27FC236}">
                  <a16:creationId xmlns:a16="http://schemas.microsoft.com/office/drawing/2014/main" id="{262992FD-1F78-4278-9278-B8CD286D5ACA}"/>
                </a:ext>
              </a:extLst>
            </p:cNvPr>
            <p:cNvSpPr txBox="1"/>
            <p:nvPr/>
          </p:nvSpPr>
          <p:spPr>
            <a:xfrm>
              <a:off x="3530079" y="2994263"/>
              <a:ext cx="872966" cy="406001"/>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DESIGN</a:t>
              </a:r>
              <a:endParaRPr lang="en-US"/>
            </a:p>
          </p:txBody>
        </p:sp>
      </p:grpSp>
      <p:sp>
        <p:nvSpPr>
          <p:cNvPr id="81" name="Google Shape;483;p9">
            <a:extLst>
              <a:ext uri="{FF2B5EF4-FFF2-40B4-BE49-F238E27FC236}">
                <a16:creationId xmlns:a16="http://schemas.microsoft.com/office/drawing/2014/main" id="{994A579A-80F7-4757-9781-4233C722E64E}"/>
              </a:ext>
            </a:extLst>
          </p:cNvPr>
          <p:cNvSpPr txBox="1"/>
          <p:nvPr/>
        </p:nvSpPr>
        <p:spPr>
          <a:xfrm>
            <a:off x="4874524" y="1638163"/>
            <a:ext cx="5499396" cy="923330"/>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Font typeface="Calibri"/>
              <a:buAutoNum type="alphaUcPeriod"/>
            </a:pPr>
            <a:endParaRPr lang="en-US" sz="1000">
              <a:solidFill>
                <a:schemeClr val="dk2"/>
              </a:solidFill>
              <a:latin typeface="PT Serif"/>
              <a:ea typeface="PT Serif"/>
            </a:endParaRPr>
          </a:p>
          <a:p>
            <a:pPr marL="228600" indent="-228600">
              <a:spcBef>
                <a:spcPts val="600"/>
              </a:spcBef>
              <a:buClr>
                <a:srgbClr val="747C74"/>
              </a:buClr>
              <a:buSzPts val="1200"/>
              <a:buFont typeface="Calibri"/>
              <a:buAutoNum type="alphaUcPeriod"/>
            </a:pPr>
            <a:r>
              <a:rPr lang="en-US" sz="1000">
                <a:solidFill>
                  <a:schemeClr val="dk2"/>
                </a:solidFill>
                <a:latin typeface="PT Serif"/>
                <a:ea typeface="PT Serif"/>
              </a:rPr>
              <a:t>Run second round of user testing and synthesize findings</a:t>
            </a:r>
          </a:p>
          <a:p>
            <a:pPr marL="228600" indent="-228600">
              <a:spcBef>
                <a:spcPts val="600"/>
              </a:spcBef>
              <a:buClr>
                <a:srgbClr val="747C74"/>
              </a:buClr>
              <a:buSzPts val="1200"/>
              <a:buFont typeface="PT Serif"/>
              <a:buAutoNum type="alphaUcPeriod"/>
            </a:pPr>
            <a:r>
              <a:rPr lang="en-US" sz="1000">
                <a:solidFill>
                  <a:schemeClr val="dk2"/>
                </a:solidFill>
                <a:latin typeface="PT Serif"/>
                <a:ea typeface="PT Serif"/>
                <a:cs typeface="PT Serif"/>
                <a:sym typeface="PT Serif"/>
              </a:rPr>
              <a:t>Update prototype based on feedback and finalize content for landing page</a:t>
            </a:r>
          </a:p>
          <a:p>
            <a:pPr marL="228600" indent="-228600">
              <a:spcBef>
                <a:spcPts val="600"/>
              </a:spcBef>
              <a:buClr>
                <a:srgbClr val="747C74"/>
              </a:buClr>
              <a:buSzPts val="1200"/>
              <a:buAutoNum type="alphaUcPeriod"/>
            </a:pPr>
            <a:r>
              <a:rPr lang="en-US" sz="1000">
                <a:solidFill>
                  <a:schemeClr val="dk2"/>
                </a:solidFill>
                <a:latin typeface="PT Serif"/>
                <a:ea typeface="PT Serif"/>
                <a:cs typeface="PT Serif"/>
              </a:rPr>
              <a:t>Proposal of where 1095-B will live</a:t>
            </a:r>
          </a:p>
        </p:txBody>
      </p:sp>
      <p:cxnSp>
        <p:nvCxnSpPr>
          <p:cNvPr id="83" name="Google Shape;485;p9">
            <a:extLst>
              <a:ext uri="{FF2B5EF4-FFF2-40B4-BE49-F238E27FC236}">
                <a16:creationId xmlns:a16="http://schemas.microsoft.com/office/drawing/2014/main" id="{8A2F6C26-81D3-43E5-B4BE-4DD32D42E75D}"/>
              </a:ext>
            </a:extLst>
          </p:cNvPr>
          <p:cNvCxnSpPr/>
          <p:nvPr/>
        </p:nvCxnSpPr>
        <p:spPr>
          <a:xfrm>
            <a:off x="3466896" y="2651773"/>
            <a:ext cx="8207613" cy="0"/>
          </a:xfrm>
          <a:prstGeom prst="straightConnector1">
            <a:avLst/>
          </a:prstGeom>
          <a:noFill/>
          <a:ln w="9525" cap="flat" cmpd="sng">
            <a:solidFill>
              <a:srgbClr val="747C74"/>
            </a:solidFill>
            <a:prstDash val="dot"/>
            <a:round/>
            <a:headEnd type="none" w="sm" len="sm"/>
            <a:tailEnd type="none" w="sm" len="sm"/>
          </a:ln>
        </p:spPr>
      </p:cxnSp>
      <p:cxnSp>
        <p:nvCxnSpPr>
          <p:cNvPr id="84" name="Google Shape;486;p9">
            <a:extLst>
              <a:ext uri="{FF2B5EF4-FFF2-40B4-BE49-F238E27FC236}">
                <a16:creationId xmlns:a16="http://schemas.microsoft.com/office/drawing/2014/main" id="{AC6210DF-562A-41C9-9E37-6F2588D8CA5A}"/>
              </a:ext>
            </a:extLst>
          </p:cNvPr>
          <p:cNvCxnSpPr/>
          <p:nvPr/>
        </p:nvCxnSpPr>
        <p:spPr>
          <a:xfrm>
            <a:off x="3477386" y="3496211"/>
            <a:ext cx="8207613" cy="0"/>
          </a:xfrm>
          <a:prstGeom prst="straightConnector1">
            <a:avLst/>
          </a:prstGeom>
          <a:noFill/>
          <a:ln w="9525" cap="flat" cmpd="sng">
            <a:solidFill>
              <a:srgbClr val="747C74"/>
            </a:solidFill>
            <a:prstDash val="dot"/>
            <a:round/>
            <a:headEnd type="none" w="sm" len="sm"/>
            <a:tailEnd type="none" w="sm" len="sm"/>
          </a:ln>
        </p:spPr>
      </p:cxnSp>
      <p:cxnSp>
        <p:nvCxnSpPr>
          <p:cNvPr id="85" name="Google Shape;487;p9">
            <a:extLst>
              <a:ext uri="{FF2B5EF4-FFF2-40B4-BE49-F238E27FC236}">
                <a16:creationId xmlns:a16="http://schemas.microsoft.com/office/drawing/2014/main" id="{808CDE5B-4E60-4E50-80CC-FFA002DFE02D}"/>
              </a:ext>
            </a:extLst>
          </p:cNvPr>
          <p:cNvCxnSpPr/>
          <p:nvPr/>
        </p:nvCxnSpPr>
        <p:spPr>
          <a:xfrm>
            <a:off x="3477386" y="4542656"/>
            <a:ext cx="8207613" cy="0"/>
          </a:xfrm>
          <a:prstGeom prst="straightConnector1">
            <a:avLst/>
          </a:prstGeom>
          <a:noFill/>
          <a:ln w="9525" cap="flat" cmpd="sng">
            <a:solidFill>
              <a:srgbClr val="747C74"/>
            </a:solidFill>
            <a:prstDash val="dot"/>
            <a:round/>
            <a:headEnd type="none" w="sm" len="sm"/>
            <a:tailEnd type="none" w="sm" len="sm"/>
          </a:ln>
        </p:spPr>
      </p:cxnSp>
      <p:cxnSp>
        <p:nvCxnSpPr>
          <p:cNvPr id="27" name="Google Shape;485;p9">
            <a:extLst>
              <a:ext uri="{FF2B5EF4-FFF2-40B4-BE49-F238E27FC236}">
                <a16:creationId xmlns:a16="http://schemas.microsoft.com/office/drawing/2014/main" id="{1C2878D1-A3A9-40A6-80C6-FFD7D7BC0686}"/>
              </a:ext>
            </a:extLst>
          </p:cNvPr>
          <p:cNvCxnSpPr>
            <a:cxnSpLocks/>
          </p:cNvCxnSpPr>
          <p:nvPr/>
        </p:nvCxnSpPr>
        <p:spPr>
          <a:xfrm>
            <a:off x="3440391" y="1679288"/>
            <a:ext cx="8207613" cy="0"/>
          </a:xfrm>
          <a:prstGeom prst="straightConnector1">
            <a:avLst/>
          </a:prstGeom>
          <a:noFill/>
          <a:ln w="9525" cap="flat" cmpd="sng">
            <a:solidFill>
              <a:srgbClr val="747C74"/>
            </a:solidFill>
            <a:prstDash val="dot"/>
            <a:round/>
            <a:headEnd type="none" w="sm" len="sm"/>
            <a:tailEnd type="none" w="sm" len="sm"/>
          </a:ln>
        </p:spPr>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856</TotalTime>
  <Words>4102</Words>
  <Application>Microsoft Office PowerPoint</Application>
  <PresentationFormat>Widescreen</PresentationFormat>
  <Paragraphs>729</Paragraphs>
  <Slides>36</Slides>
  <Notes>36</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6" baseType="lpstr">
      <vt:lpstr>PT Serif</vt:lpstr>
      <vt:lpstr>Calibri</vt:lpstr>
      <vt:lpstr>Source Sans Pro Semibold</vt:lpstr>
      <vt:lpstr>Noto Sans Symbols</vt:lpstr>
      <vt:lpstr>Arial</vt:lpstr>
      <vt:lpstr>Noto Sans Symbols,Sans-Serif</vt:lpstr>
      <vt:lpstr>Source Sans Pro Semibold</vt:lpstr>
      <vt:lpstr>Source Sans Pro</vt:lpstr>
      <vt:lpstr>1_Office Theme</vt:lpstr>
      <vt:lpstr>think-cell Slide</vt:lpstr>
      <vt:lpstr>Sprint 3 Demo</vt:lpstr>
      <vt:lpstr>Get to know the team</vt:lpstr>
      <vt:lpstr>At the end of each sprint on Tuesdays, the team will run sprint reviews to showcase the sprint’s work for approval. The purpose of this meeting is:</vt:lpstr>
      <vt:lpstr>Roadmap overview</vt:lpstr>
      <vt:lpstr>1095-B Overview</vt:lpstr>
      <vt:lpstr>Project objectives</vt:lpstr>
      <vt:lpstr>1095-B Project status &amp; workplan</vt:lpstr>
      <vt:lpstr>Sprint 3</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created materials for the contact center to guide Veterans who call in with questions </vt:lpstr>
      <vt:lpstr>We began the process to validate accessibility of the PDF</vt:lpstr>
      <vt:lpstr>We started conversations to align on how a Veteran would be able to opt into paperless digital delivery</vt:lpstr>
      <vt:lpstr>Sprint 3 Deliverables (1 of 2)</vt:lpstr>
      <vt:lpstr>Sprint 3 Deliverables (2 of 2)</vt:lpstr>
      <vt:lpstr>Preview of Sprint 4</vt:lpstr>
      <vt:lpstr>Sprint 4 will run March 9th to March 23rd</vt:lpstr>
      <vt:lpstr>PowerPoint Presentation</vt:lpstr>
      <vt:lpstr>Appendix</vt:lpstr>
      <vt:lpstr>PowerPoint Presentation</vt:lpstr>
      <vt:lpstr>Project risks and mitigation strategies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2 Demo</dc:title>
  <dc:creator>Jordan White</dc:creator>
  <cp:lastModifiedBy>Ashley Castillo</cp:lastModifiedBy>
  <cp:revision>6</cp:revision>
  <cp:lastPrinted>2022-03-07T19:19:07Z</cp:lastPrinted>
  <dcterms:created xsi:type="dcterms:W3CDTF">2022-02-09T22:10:49Z</dcterms:created>
  <dcterms:modified xsi:type="dcterms:W3CDTF">2022-03-09T17:15:35Z</dcterms:modified>
</cp:coreProperties>
</file>